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1"/>
  </p:notesMasterIdLst>
  <p:sldIdLst>
    <p:sldId id="256" r:id="rId3"/>
    <p:sldId id="257" r:id="rId4"/>
    <p:sldId id="258" r:id="rId5"/>
    <p:sldId id="259" r:id="rId6"/>
    <p:sldId id="260" r:id="rId7"/>
    <p:sldId id="261" r:id="rId8"/>
    <p:sldId id="262" r:id="rId9"/>
    <p:sldId id="263" r:id="rId10"/>
    <p:sldId id="267" r:id="rId11"/>
    <p:sldId id="268" r:id="rId12"/>
    <p:sldId id="269" r:id="rId13"/>
    <p:sldId id="270" r:id="rId14"/>
    <p:sldId id="271" r:id="rId15"/>
    <p:sldId id="272" r:id="rId16"/>
    <p:sldId id="273" r:id="rId17"/>
    <p:sldId id="266" r:id="rId18"/>
    <p:sldId id="274" r:id="rId19"/>
    <p:sldId id="275" r:id="rId20"/>
    <p:sldId id="276" r:id="rId21"/>
    <p:sldId id="277" r:id="rId22"/>
    <p:sldId id="278" r:id="rId23"/>
    <p:sldId id="279" r:id="rId24"/>
    <p:sldId id="280" r:id="rId25"/>
    <p:sldId id="281" r:id="rId26"/>
    <p:sldId id="264" r:id="rId27"/>
    <p:sldId id="265" r:id="rId28"/>
    <p:sldId id="282" r:id="rId29"/>
    <p:sldId id="283" r:id="rId30"/>
  </p:sldIdLst>
  <p:sldSz cx="9753600" cy="7315200"/>
  <p:notesSz cx="6858000" cy="9144000"/>
  <p:embeddedFontLst>
    <p:embeddedFont>
      <p:font typeface="Alfa Slab One" panose="020B0604020202020204" charset="0"/>
      <p:regular r:id="rId32"/>
    </p:embeddedFont>
    <p:embeddedFont>
      <p:font typeface="Alice" panose="020B0604020202020204" charset="0"/>
      <p:regular r:id="rId33"/>
    </p:embeddedFont>
    <p:embeddedFont>
      <p:font typeface="Barlow Condensed Bold Bold Italics" panose="020B0604020202020204" charset="0"/>
      <p:regular r:id="rId34"/>
    </p:embeddedFont>
    <p:embeddedFont>
      <p:font typeface="Calibri" panose="020F0502020204030204" pitchFamily="34" charset="0"/>
      <p:regular r:id="rId35"/>
      <p:bold r:id="rId36"/>
      <p:italic r:id="rId37"/>
      <p:boldItalic r:id="rId38"/>
    </p:embeddedFont>
    <p:embeddedFont>
      <p:font typeface="Horta" panose="020B0604020202020204" charset="-79"/>
      <p:regular r:id="rId39"/>
    </p:embeddedFont>
    <p:embeddedFont>
      <p:font typeface="Inndam" panose="020B0604020202020204" charset="0"/>
      <p:regular r:id="rId40"/>
    </p:embeddedFont>
    <p:embeddedFont>
      <p:font typeface="Lazord Sans Serif" panose="020B0604020202020204" charset="0"/>
      <p:regular r:id="rId41"/>
    </p:embeddedFont>
    <p:embeddedFont>
      <p:font typeface="Marcellus" panose="020B0604020202020204" charset="0"/>
      <p:regular r:id="rId42"/>
    </p:embeddedFont>
    <p:embeddedFont>
      <p:font typeface="Open Sans" panose="020B0604020202020204" charset="0"/>
      <p:regular r:id="rId43"/>
    </p:embeddedFont>
    <p:embeddedFont>
      <p:font typeface="Open Sans Bold" panose="020B0604020202020204" charset="0"/>
      <p:regular r:id="rId44"/>
    </p:embeddedFont>
    <p:embeddedFont>
      <p:font typeface="Open Sans Light" panose="020B0604020202020204" charset="0"/>
      <p:regular r:id="rId45"/>
    </p:embeddedFont>
    <p:embeddedFont>
      <p:font typeface="Public Sans Thin" panose="020B0604020202020204" charset="0"/>
      <p:regular r:id="rId46"/>
    </p:embeddedFont>
    <p:embeddedFont>
      <p:font typeface="Public Sans Thin Bold" panose="020B0604020202020204" charset="0"/>
      <p:regular r:id="rId47"/>
    </p:embeddedFont>
    <p:embeddedFont>
      <p:font typeface="Roboto" panose="020B0604020202020204" charset="0"/>
      <p:regular r:id="rId48"/>
    </p:embeddedFont>
    <p:embeddedFont>
      <p:font typeface="Rubik Bold" panose="020B0604020202020204" charset="-79"/>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1476"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1047DA-09C5-43A0-9ECB-B40A92D45C2D}" type="datetimeFigureOut">
              <a:rPr lang="en-IN" smtClean="0"/>
              <a:t>07-10-2022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A69FD1-77F4-4AAB-B63C-CDDF8307D118}" type="slidenum">
              <a:rPr lang="en-IN" smtClean="0"/>
              <a:t>‹#›</a:t>
            </a:fld>
            <a:endParaRPr lang="en-IN"/>
          </a:p>
        </p:txBody>
      </p:sp>
    </p:spTree>
    <p:extLst>
      <p:ext uri="{BB962C8B-B14F-4D97-AF65-F5344CB8AC3E}">
        <p14:creationId xmlns:p14="http://schemas.microsoft.com/office/powerpoint/2010/main" val="295876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268E1E-0E44-426D-905E-8AD9B19D2182}" type="datetimeFigureOut">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07.10.2022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Physical hard work such as a person has to go and check every were wether available or not.</a:t>
            </a:r>
          </a:p>
          <a:p>
            <a:pPr lvl="0"/>
            <a:r>
              <a:rPr lang="en-US"/>
              <a:t>2. It is difficult to find house for the Guest in a specific area.</a:t>
            </a:r>
          </a:p>
          <a:p>
            <a:pPr lvl="0"/>
            <a:r>
              <a:rPr lang="en-US"/>
              <a:t>3. too much time waste in searching a good house or a place to live it becomes more difficult when you don't know about that place or you are new to it</a:t>
            </a:r>
          </a:p>
          <a:p>
            <a:pPr lvl="0"/>
            <a:r>
              <a:rPr lang="en-US"/>
              <a:t>4. if you are staying is a hotel room for a long time,it can start to feel a bit claustrophobic(Fear of Enclosed Spaces) . You might want to consider renting an apartment or a house if you are planning to live more than a week.</a:t>
            </a:r>
          </a:p>
          <a:p>
            <a:pPr lvl="0"/>
            <a:r>
              <a:rPr lang="en-US"/>
              <a:t>5. Hotels can be expensive if you are staying in a big city like Mumbai etc... If you are on a tight budget, it might be better to look for a cheaper accommodation option like HomeToGo! </a:t>
            </a:r>
          </a:p>
          <a:p>
            <a:pPr lvl="0"/>
            <a:endParaRPr lang="en-US"/>
          </a:p>
          <a:p>
            <a:pPr lvl="0"/>
            <a:r>
              <a:rPr lang="en-US"/>
              <a:t>------HOST--------</a:t>
            </a:r>
          </a:p>
          <a:p>
            <a:pPr lvl="0"/>
            <a:r>
              <a:rPr lang="en-US"/>
              <a:t>1) Difficult to find the renter on time </a:t>
            </a:r>
          </a:p>
          <a:p>
            <a:pPr lvl="0"/>
            <a:r>
              <a:rPr lang="en-US"/>
              <a:t>2) headache to find a good room buddy whith whome you can stay.</a:t>
            </a:r>
          </a:p>
          <a:p>
            <a:pPr lvl="0"/>
            <a:r>
              <a:rPr lang="en-US"/>
              <a:t>3. in an offline way you can only reach a very hand-full number of people.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6292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268E1E-0E44-426D-905E-8AD9B19D2182}" type="datetimeFigureOut">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07.10.2022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Customizable Searches: Guests can search the hometogo database—not only by date and location, but by price, type of property, amenities, and the language of the host—and add keywords (”) to help new their 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6308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87650"/>
            <a:fld id="{1D8BD707-D9CF-40AE-B4C6-C98DA3205C09}" type="datetimeFigureOut">
              <a:rPr lang="en-US" smtClean="0">
                <a:solidFill>
                  <a:prstClr val="black">
                    <a:tint val="75000"/>
                  </a:prstClr>
                </a:solidFill>
              </a:rPr>
              <a:pPr defTabSz="487650"/>
              <a:t>10/7/2022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48765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487650"/>
            <a:fld id="{B6F15528-21DE-4FAA-801E-634DDDAF4B2B}" type="slidenum">
              <a:rPr lang="en-US" smtClean="0">
                <a:solidFill>
                  <a:prstClr val="black">
                    <a:tint val="75000"/>
                  </a:prstClr>
                </a:solidFill>
              </a:rPr>
              <a:pPr defTabSz="487650"/>
              <a:t>‹#›</a:t>
            </a:fld>
            <a:endParaRPr lang="en-US">
              <a:solidFill>
                <a:prstClr val="black">
                  <a:tint val="75000"/>
                </a:prstClr>
              </a:solidFill>
            </a:endParaRPr>
          </a:p>
        </p:txBody>
      </p:sp>
    </p:spTree>
    <p:extLst>
      <p:ext uri="{BB962C8B-B14F-4D97-AF65-F5344CB8AC3E}">
        <p14:creationId xmlns:p14="http://schemas.microsoft.com/office/powerpoint/2010/main" val="397186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3840" y="195298"/>
            <a:ext cx="4389120" cy="8128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43840" y="1137920"/>
            <a:ext cx="4389120" cy="32184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3840" y="4520072"/>
            <a:ext cx="1137920" cy="259644"/>
          </a:xfrm>
          <a:prstGeom prst="rect">
            <a:avLst/>
          </a:prstGeom>
        </p:spPr>
        <p:txBody>
          <a:bodyPr vert="horz" lIns="91440" tIns="45720" rIns="91440" bIns="45720" rtlCol="0" anchor="ctr"/>
          <a:lstStyle>
            <a:lvl1pPr algn="l">
              <a:defRPr sz="640">
                <a:solidFill>
                  <a:schemeClr val="tx1">
                    <a:tint val="75000"/>
                  </a:schemeClr>
                </a:solidFill>
              </a:defRPr>
            </a:lvl1pPr>
          </a:lstStyle>
          <a:p>
            <a:fld id="{1D8BD707-D9CF-40AE-B4C6-C98DA3205C09}" type="datetimeFigureOut">
              <a:rPr lang="en-US" smtClean="0"/>
              <a:pPr/>
              <a:t>10/7/2022</a:t>
            </a:fld>
            <a:endParaRPr lang="en-US"/>
          </a:p>
        </p:txBody>
      </p:sp>
      <p:sp>
        <p:nvSpPr>
          <p:cNvPr id="5" name="Footer Placeholder 4"/>
          <p:cNvSpPr>
            <a:spLocks noGrp="1"/>
          </p:cNvSpPr>
          <p:nvPr>
            <p:ph type="ftr" sz="quarter" idx="3"/>
          </p:nvPr>
        </p:nvSpPr>
        <p:spPr>
          <a:xfrm>
            <a:off x="1666240" y="4520072"/>
            <a:ext cx="1544320" cy="259644"/>
          </a:xfrm>
          <a:prstGeom prst="rect">
            <a:avLst/>
          </a:prstGeom>
        </p:spPr>
        <p:txBody>
          <a:bodyPr vert="horz" lIns="91440" tIns="45720" rIns="91440" bIns="45720" rtlCol="0" anchor="ctr"/>
          <a:lstStyle>
            <a:lvl1pPr algn="ctr">
              <a:defRPr sz="6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95040" y="4520072"/>
            <a:ext cx="1137920" cy="259644"/>
          </a:xfrm>
          <a:prstGeom prst="rect">
            <a:avLst/>
          </a:prstGeom>
        </p:spPr>
        <p:txBody>
          <a:bodyPr vert="horz" lIns="91440" tIns="45720" rIns="91440" bIns="45720" rtlCol="0" anchor="ctr"/>
          <a:lstStyle>
            <a:lvl1pPr algn="r">
              <a:defRPr sz="64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78771106"/>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487650" rtl="0" eaLnBrk="1" latinLnBrk="0" hangingPunct="1">
        <a:spcBef>
          <a:spcPct val="0"/>
        </a:spcBef>
        <a:buNone/>
        <a:defRPr sz="2347" kern="1200">
          <a:solidFill>
            <a:schemeClr val="tx1"/>
          </a:solidFill>
          <a:latin typeface="+mj-lt"/>
          <a:ea typeface="+mj-ea"/>
          <a:cs typeface="+mj-cs"/>
        </a:defRPr>
      </a:lvl1pPr>
    </p:titleStyle>
    <p:bodyStyle>
      <a:lvl1pPr marL="182869" indent="-182869" algn="l" defTabSz="487650" rtl="0" eaLnBrk="1" latinLnBrk="0" hangingPunct="1">
        <a:spcBef>
          <a:spcPct val="20000"/>
        </a:spcBef>
        <a:buFont typeface="Arial" pitchFamily="34" charset="0"/>
        <a:buChar char="•"/>
        <a:defRPr sz="1707" kern="1200">
          <a:solidFill>
            <a:schemeClr val="tx1"/>
          </a:solidFill>
          <a:latin typeface="+mn-lt"/>
          <a:ea typeface="+mn-ea"/>
          <a:cs typeface="+mn-cs"/>
        </a:defRPr>
      </a:lvl1pPr>
      <a:lvl2pPr marL="396215" indent="-152390" algn="l" defTabSz="487650" rtl="0" eaLnBrk="1" latinLnBrk="0" hangingPunct="1">
        <a:spcBef>
          <a:spcPct val="20000"/>
        </a:spcBef>
        <a:buFont typeface="Arial" pitchFamily="34" charset="0"/>
        <a:buChar char="–"/>
        <a:defRPr sz="1493" kern="1200">
          <a:solidFill>
            <a:schemeClr val="tx1"/>
          </a:solidFill>
          <a:latin typeface="+mn-lt"/>
          <a:ea typeface="+mn-ea"/>
          <a:cs typeface="+mn-cs"/>
        </a:defRPr>
      </a:lvl2pPr>
      <a:lvl3pPr marL="609562" indent="-121912" algn="l" defTabSz="487650" rtl="0" eaLnBrk="1" latinLnBrk="0" hangingPunct="1">
        <a:spcBef>
          <a:spcPct val="20000"/>
        </a:spcBef>
        <a:buFont typeface="Arial" pitchFamily="34" charset="0"/>
        <a:buChar char="•"/>
        <a:defRPr sz="1280" kern="1200">
          <a:solidFill>
            <a:schemeClr val="tx1"/>
          </a:solidFill>
          <a:latin typeface="+mn-lt"/>
          <a:ea typeface="+mn-ea"/>
          <a:cs typeface="+mn-cs"/>
        </a:defRPr>
      </a:lvl3pPr>
      <a:lvl4pPr marL="853387" indent="-121912" algn="l" defTabSz="487650" rtl="0" eaLnBrk="1" latinLnBrk="0" hangingPunct="1">
        <a:spcBef>
          <a:spcPct val="20000"/>
        </a:spcBef>
        <a:buFont typeface="Arial" pitchFamily="34" charset="0"/>
        <a:buChar char="–"/>
        <a:defRPr sz="1067" kern="1200">
          <a:solidFill>
            <a:schemeClr val="tx1"/>
          </a:solidFill>
          <a:latin typeface="+mn-lt"/>
          <a:ea typeface="+mn-ea"/>
          <a:cs typeface="+mn-cs"/>
        </a:defRPr>
      </a:lvl4pPr>
      <a:lvl5pPr marL="1097211" indent="-121912" algn="l" defTabSz="487650" rtl="0" eaLnBrk="1" latinLnBrk="0" hangingPunct="1">
        <a:spcBef>
          <a:spcPct val="20000"/>
        </a:spcBef>
        <a:buFont typeface="Arial" pitchFamily="34" charset="0"/>
        <a:buChar char="»"/>
        <a:defRPr sz="1067" kern="1200">
          <a:solidFill>
            <a:schemeClr val="tx1"/>
          </a:solidFill>
          <a:latin typeface="+mn-lt"/>
          <a:ea typeface="+mn-ea"/>
          <a:cs typeface="+mn-cs"/>
        </a:defRPr>
      </a:lvl5pPr>
      <a:lvl6pPr marL="1341036" indent="-121912" algn="l" defTabSz="487650" rtl="0" eaLnBrk="1" latinLnBrk="0" hangingPunct="1">
        <a:spcBef>
          <a:spcPct val="20000"/>
        </a:spcBef>
        <a:buFont typeface="Arial" pitchFamily="34" charset="0"/>
        <a:buChar char="•"/>
        <a:defRPr sz="1067" kern="1200">
          <a:solidFill>
            <a:schemeClr val="tx1"/>
          </a:solidFill>
          <a:latin typeface="+mn-lt"/>
          <a:ea typeface="+mn-ea"/>
          <a:cs typeface="+mn-cs"/>
        </a:defRPr>
      </a:lvl6pPr>
      <a:lvl7pPr marL="1584861" indent="-121912" algn="l" defTabSz="487650" rtl="0" eaLnBrk="1" latinLnBrk="0" hangingPunct="1">
        <a:spcBef>
          <a:spcPct val="20000"/>
        </a:spcBef>
        <a:buFont typeface="Arial" pitchFamily="34" charset="0"/>
        <a:buChar char="•"/>
        <a:defRPr sz="1067" kern="1200">
          <a:solidFill>
            <a:schemeClr val="tx1"/>
          </a:solidFill>
          <a:latin typeface="+mn-lt"/>
          <a:ea typeface="+mn-ea"/>
          <a:cs typeface="+mn-cs"/>
        </a:defRPr>
      </a:lvl7pPr>
      <a:lvl8pPr marL="1828686" indent="-121912" algn="l" defTabSz="487650" rtl="0" eaLnBrk="1" latinLnBrk="0" hangingPunct="1">
        <a:spcBef>
          <a:spcPct val="20000"/>
        </a:spcBef>
        <a:buFont typeface="Arial" pitchFamily="34" charset="0"/>
        <a:buChar char="•"/>
        <a:defRPr sz="1067" kern="1200">
          <a:solidFill>
            <a:schemeClr val="tx1"/>
          </a:solidFill>
          <a:latin typeface="+mn-lt"/>
          <a:ea typeface="+mn-ea"/>
          <a:cs typeface="+mn-cs"/>
        </a:defRPr>
      </a:lvl8pPr>
      <a:lvl9pPr marL="2072510" indent="-121912" algn="l" defTabSz="487650" rtl="0" eaLnBrk="1" latinLnBrk="0" hangingPunct="1">
        <a:spcBef>
          <a:spcPct val="20000"/>
        </a:spcBef>
        <a:buFont typeface="Arial" pitchFamily="34" charset="0"/>
        <a:buChar char="•"/>
        <a:defRPr sz="1067" kern="1200">
          <a:solidFill>
            <a:schemeClr val="tx1"/>
          </a:solidFill>
          <a:latin typeface="+mn-lt"/>
          <a:ea typeface="+mn-ea"/>
          <a:cs typeface="+mn-cs"/>
        </a:defRPr>
      </a:lvl9pPr>
    </p:bodyStyle>
    <p:otherStyle>
      <a:defPPr>
        <a:defRPr lang="en-US"/>
      </a:defPPr>
      <a:lvl1pPr marL="0" algn="l" defTabSz="487650" rtl="0" eaLnBrk="1" latinLnBrk="0" hangingPunct="1">
        <a:defRPr sz="960" kern="1200">
          <a:solidFill>
            <a:schemeClr val="tx1"/>
          </a:solidFill>
          <a:latin typeface="+mn-lt"/>
          <a:ea typeface="+mn-ea"/>
          <a:cs typeface="+mn-cs"/>
        </a:defRPr>
      </a:lvl1pPr>
      <a:lvl2pPr marL="243825" algn="l" defTabSz="487650" rtl="0" eaLnBrk="1" latinLnBrk="0" hangingPunct="1">
        <a:defRPr sz="960" kern="1200">
          <a:solidFill>
            <a:schemeClr val="tx1"/>
          </a:solidFill>
          <a:latin typeface="+mn-lt"/>
          <a:ea typeface="+mn-ea"/>
          <a:cs typeface="+mn-cs"/>
        </a:defRPr>
      </a:lvl2pPr>
      <a:lvl3pPr marL="487650" algn="l" defTabSz="487650" rtl="0" eaLnBrk="1" latinLnBrk="0" hangingPunct="1">
        <a:defRPr sz="960" kern="1200">
          <a:solidFill>
            <a:schemeClr val="tx1"/>
          </a:solidFill>
          <a:latin typeface="+mn-lt"/>
          <a:ea typeface="+mn-ea"/>
          <a:cs typeface="+mn-cs"/>
        </a:defRPr>
      </a:lvl3pPr>
      <a:lvl4pPr marL="731474" algn="l" defTabSz="487650" rtl="0" eaLnBrk="1" latinLnBrk="0" hangingPunct="1">
        <a:defRPr sz="960" kern="1200">
          <a:solidFill>
            <a:schemeClr val="tx1"/>
          </a:solidFill>
          <a:latin typeface="+mn-lt"/>
          <a:ea typeface="+mn-ea"/>
          <a:cs typeface="+mn-cs"/>
        </a:defRPr>
      </a:lvl4pPr>
      <a:lvl5pPr marL="975299" algn="l" defTabSz="487650" rtl="0" eaLnBrk="1" latinLnBrk="0" hangingPunct="1">
        <a:defRPr sz="960" kern="1200">
          <a:solidFill>
            <a:schemeClr val="tx1"/>
          </a:solidFill>
          <a:latin typeface="+mn-lt"/>
          <a:ea typeface="+mn-ea"/>
          <a:cs typeface="+mn-cs"/>
        </a:defRPr>
      </a:lvl5pPr>
      <a:lvl6pPr marL="1219124" algn="l" defTabSz="487650" rtl="0" eaLnBrk="1" latinLnBrk="0" hangingPunct="1">
        <a:defRPr sz="960" kern="1200">
          <a:solidFill>
            <a:schemeClr val="tx1"/>
          </a:solidFill>
          <a:latin typeface="+mn-lt"/>
          <a:ea typeface="+mn-ea"/>
          <a:cs typeface="+mn-cs"/>
        </a:defRPr>
      </a:lvl6pPr>
      <a:lvl7pPr marL="1462949" algn="l" defTabSz="487650" rtl="0" eaLnBrk="1" latinLnBrk="0" hangingPunct="1">
        <a:defRPr sz="960" kern="1200">
          <a:solidFill>
            <a:schemeClr val="tx1"/>
          </a:solidFill>
          <a:latin typeface="+mn-lt"/>
          <a:ea typeface="+mn-ea"/>
          <a:cs typeface="+mn-cs"/>
        </a:defRPr>
      </a:lvl7pPr>
      <a:lvl8pPr marL="1706773" algn="l" defTabSz="487650" rtl="0" eaLnBrk="1" latinLnBrk="0" hangingPunct="1">
        <a:defRPr sz="960" kern="1200">
          <a:solidFill>
            <a:schemeClr val="tx1"/>
          </a:solidFill>
          <a:latin typeface="+mn-lt"/>
          <a:ea typeface="+mn-ea"/>
          <a:cs typeface="+mn-cs"/>
        </a:defRPr>
      </a:lvl8pPr>
      <a:lvl9pPr marL="1950598" algn="l" defTabSz="487650" rtl="0" eaLnBrk="1" latinLnBrk="0" hangingPunct="1">
        <a:defRPr sz="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svg"/><Relationship Id="rId7" Type="http://schemas.openxmlformats.org/officeDocument/2006/relationships/image" Target="../media/image56.sv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slides/_rels/slide1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media/image62.sv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2.xml"/><Relationship Id="rId5" Type="http://schemas.openxmlformats.org/officeDocument/2006/relationships/image" Target="../media/image66.sv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3.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6.sv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0.sv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6.sv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0.sv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6.sv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0.sv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6.sv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0.sv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0.svg"/><Relationship Id="rId7" Type="http://schemas.openxmlformats.org/officeDocument/2006/relationships/image" Target="../media/image8.sv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2.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grpSp>
        <p:nvGrpSpPr>
          <p:cNvPr id="2" name="Group 2"/>
          <p:cNvGrpSpPr/>
          <p:nvPr/>
        </p:nvGrpSpPr>
        <p:grpSpPr>
          <a:xfrm>
            <a:off x="-1817452" y="-520557"/>
            <a:ext cx="12705512" cy="7581356"/>
            <a:chOff x="0" y="0"/>
            <a:chExt cx="16940683" cy="10108475"/>
          </a:xfrm>
        </p:grpSpPr>
        <p:grpSp>
          <p:nvGrpSpPr>
            <p:cNvPr id="3" name="Group 3"/>
            <p:cNvGrpSpPr/>
            <p:nvPr/>
          </p:nvGrpSpPr>
          <p:grpSpPr>
            <a:xfrm>
              <a:off x="2729912" y="2132679"/>
              <a:ext cx="12459760" cy="6317625"/>
              <a:chOff x="0" y="0"/>
              <a:chExt cx="17532556" cy="8889747"/>
            </a:xfrm>
          </p:grpSpPr>
          <p:sp>
            <p:nvSpPr>
              <p:cNvPr id="4" name="Freeform 4"/>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D7E892"/>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29148" y="1184240"/>
              <a:ext cx="1660523" cy="2881034"/>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541828" y="6441154"/>
              <a:ext cx="4398854" cy="3667321"/>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239687">
              <a:off x="715444" y="438587"/>
              <a:ext cx="4028936" cy="437233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77352" y="7017058"/>
              <a:ext cx="3105120" cy="1857426"/>
            </a:xfrm>
            <a:prstGeom prst="rect">
              <a:avLst/>
            </a:prstGeom>
          </p:spPr>
        </p:pic>
      </p:grpSp>
      <p:sp>
        <p:nvSpPr>
          <p:cNvPr id="9" name="TextBox 9"/>
          <p:cNvSpPr txBox="1"/>
          <p:nvPr/>
        </p:nvSpPr>
        <p:spPr>
          <a:xfrm>
            <a:off x="983394" y="3139361"/>
            <a:ext cx="7436380" cy="1275161"/>
          </a:xfrm>
          <a:prstGeom prst="rect">
            <a:avLst/>
          </a:prstGeom>
        </p:spPr>
        <p:txBody>
          <a:bodyPr lIns="0" tIns="0" rIns="0" bIns="0" rtlCol="0" anchor="t">
            <a:spAutoFit/>
          </a:bodyPr>
          <a:lstStyle/>
          <a:p>
            <a:pPr algn="ctr">
              <a:lnSpc>
                <a:spcPts val="8981"/>
              </a:lnSpc>
            </a:pPr>
            <a:r>
              <a:rPr lang="en-US" sz="11226">
                <a:solidFill>
                  <a:srgbClr val="008037"/>
                </a:solidFill>
                <a:latin typeface="Barlow Condensed Bold Bold Italics"/>
              </a:rPr>
              <a:t>HOMETOGO</a:t>
            </a:r>
          </a:p>
        </p:txBody>
      </p:sp>
      <p:sp>
        <p:nvSpPr>
          <p:cNvPr id="10" name="TextBox 10"/>
          <p:cNvSpPr txBox="1"/>
          <p:nvPr/>
        </p:nvSpPr>
        <p:spPr>
          <a:xfrm>
            <a:off x="731520" y="1301632"/>
            <a:ext cx="8290560" cy="580310"/>
          </a:xfrm>
          <a:prstGeom prst="rect">
            <a:avLst/>
          </a:prstGeom>
        </p:spPr>
        <p:txBody>
          <a:bodyPr lIns="0" tIns="0" rIns="0" bIns="0" rtlCol="0" anchor="t">
            <a:spAutoFit/>
          </a:bodyPr>
          <a:lstStyle/>
          <a:p>
            <a:pPr algn="ctr">
              <a:lnSpc>
                <a:spcPts val="2115"/>
              </a:lnSpc>
              <a:spcBef>
                <a:spcPct val="0"/>
              </a:spcBef>
            </a:pPr>
            <a:r>
              <a:rPr lang="en-US" sz="2820">
                <a:solidFill>
                  <a:srgbClr val="000000"/>
                </a:solidFill>
                <a:latin typeface="Inndam"/>
              </a:rPr>
              <a:t>GUJARAT ARTS AND SCIENCE COLLEGE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0670" y="3091078"/>
            <a:ext cx="330199" cy="312788"/>
          </a:xfrm>
          <a:prstGeom prst="rect">
            <a:avLst/>
          </a:prstGeom>
        </p:spPr>
      </p:pic>
      <p:sp>
        <p:nvSpPr>
          <p:cNvPr id="3" name="TextBox 3"/>
          <p:cNvSpPr txBox="1"/>
          <p:nvPr/>
        </p:nvSpPr>
        <p:spPr>
          <a:xfrm>
            <a:off x="2078779" y="1740628"/>
            <a:ext cx="5596043" cy="515334"/>
          </a:xfrm>
          <a:prstGeom prst="rect">
            <a:avLst/>
          </a:prstGeom>
        </p:spPr>
        <p:txBody>
          <a:bodyPr lIns="0" tIns="0" rIns="0" bIns="0" rtlCol="0" anchor="t">
            <a:spAutoFit/>
          </a:bodyPr>
          <a:lstStyle/>
          <a:p>
            <a:pPr algn="ctr" defTabSz="487650">
              <a:lnSpc>
                <a:spcPts val="4418"/>
              </a:lnSpc>
            </a:pPr>
            <a:r>
              <a:rPr lang="en-US" sz="3156">
                <a:solidFill>
                  <a:srgbClr val="000000"/>
                </a:solidFill>
                <a:latin typeface="Sifonn"/>
              </a:rPr>
              <a:t>Group Members</a:t>
            </a:r>
          </a:p>
        </p:txBody>
      </p:sp>
      <p:sp>
        <p:nvSpPr>
          <p:cNvPr id="4" name="TextBox 4"/>
          <p:cNvSpPr txBox="1"/>
          <p:nvPr/>
        </p:nvSpPr>
        <p:spPr>
          <a:xfrm>
            <a:off x="1667132" y="3041386"/>
            <a:ext cx="1844395" cy="350737"/>
          </a:xfrm>
          <a:prstGeom prst="rect">
            <a:avLst/>
          </a:prstGeom>
        </p:spPr>
        <p:txBody>
          <a:bodyPr lIns="0" tIns="0" rIns="0" bIns="0" rtlCol="0" anchor="t">
            <a:spAutoFit/>
          </a:bodyPr>
          <a:lstStyle/>
          <a:p>
            <a:pPr algn="ctr" defTabSz="487650">
              <a:lnSpc>
                <a:spcPts val="2980"/>
              </a:lnSpc>
            </a:pPr>
            <a:r>
              <a:rPr lang="en-US" sz="2129">
                <a:solidFill>
                  <a:srgbClr val="000000"/>
                </a:solidFill>
                <a:latin typeface="Montserrat Classic Bold"/>
              </a:rPr>
              <a:t>Aarti Kumari</a:t>
            </a:r>
          </a:p>
        </p:txBody>
      </p:sp>
      <p:sp>
        <p:nvSpPr>
          <p:cNvPr id="5" name="TextBox 5"/>
          <p:cNvSpPr txBox="1"/>
          <p:nvPr/>
        </p:nvSpPr>
        <p:spPr>
          <a:xfrm>
            <a:off x="1667132" y="3986089"/>
            <a:ext cx="2725139" cy="350737"/>
          </a:xfrm>
          <a:prstGeom prst="rect">
            <a:avLst/>
          </a:prstGeom>
        </p:spPr>
        <p:txBody>
          <a:bodyPr lIns="0" tIns="0" rIns="0" bIns="0" rtlCol="0" anchor="t">
            <a:spAutoFit/>
          </a:bodyPr>
          <a:lstStyle/>
          <a:p>
            <a:pPr algn="ctr" defTabSz="487650">
              <a:lnSpc>
                <a:spcPts val="2980"/>
              </a:lnSpc>
            </a:pPr>
            <a:r>
              <a:rPr lang="en-US" sz="2129">
                <a:solidFill>
                  <a:srgbClr val="000000"/>
                </a:solidFill>
                <a:latin typeface="Montserrat Classic Bold"/>
              </a:rPr>
              <a:t>Ansari Md Tanveer</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0670" y="4035781"/>
            <a:ext cx="330199" cy="312788"/>
          </a:xfrm>
          <a:prstGeom prst="rect">
            <a:avLst/>
          </a:prstGeom>
        </p:spPr>
      </p:pic>
    </p:spTree>
    <p:extLst>
      <p:ext uri="{BB962C8B-B14F-4D97-AF65-F5344CB8AC3E}">
        <p14:creationId xmlns:p14="http://schemas.microsoft.com/office/powerpoint/2010/main" val="301700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TextBox 2"/>
          <p:cNvSpPr txBox="1"/>
          <p:nvPr/>
        </p:nvSpPr>
        <p:spPr>
          <a:xfrm>
            <a:off x="548640" y="1554426"/>
            <a:ext cx="4038608" cy="515334"/>
          </a:xfrm>
          <a:prstGeom prst="rect">
            <a:avLst/>
          </a:prstGeom>
        </p:spPr>
        <p:txBody>
          <a:bodyPr lIns="0" tIns="0" rIns="0" bIns="0" rtlCol="0" anchor="t">
            <a:spAutoFit/>
          </a:bodyPr>
          <a:lstStyle/>
          <a:p>
            <a:pPr algn="ctr" defTabSz="487650">
              <a:lnSpc>
                <a:spcPts val="4418"/>
              </a:lnSpc>
            </a:pPr>
            <a:r>
              <a:rPr lang="en-US" sz="3156">
                <a:solidFill>
                  <a:srgbClr val="000000"/>
                </a:solidFill>
                <a:latin typeface="Sifonn"/>
              </a:rPr>
              <a:t>Introduction</a:t>
            </a:r>
          </a:p>
        </p:txBody>
      </p:sp>
      <p:sp>
        <p:nvSpPr>
          <p:cNvPr id="3" name="TextBox 3"/>
          <p:cNvSpPr txBox="1"/>
          <p:nvPr/>
        </p:nvSpPr>
        <p:spPr>
          <a:xfrm>
            <a:off x="1716384" y="2129772"/>
            <a:ext cx="7219685" cy="1045414"/>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HomeToGo application will provide the</a:t>
            </a:r>
            <a:r>
              <a:rPr lang="en-US" sz="1986">
                <a:solidFill>
                  <a:srgbClr val="000000"/>
                </a:solidFill>
                <a:latin typeface="Antic Bold"/>
              </a:rPr>
              <a:t> Information </a:t>
            </a:r>
            <a:r>
              <a:rPr lang="en-US" sz="1986">
                <a:solidFill>
                  <a:srgbClr val="000000"/>
                </a:solidFill>
                <a:latin typeface="Antic"/>
              </a:rPr>
              <a:t>adout </a:t>
            </a:r>
            <a:r>
              <a:rPr lang="en-US" sz="1986">
                <a:solidFill>
                  <a:srgbClr val="000000"/>
                </a:solidFill>
                <a:latin typeface="Antic Bold"/>
              </a:rPr>
              <a:t>Rooms/Flat/House/Buddy</a:t>
            </a:r>
            <a:r>
              <a:rPr lang="en-US" sz="1986">
                <a:solidFill>
                  <a:srgbClr val="000000"/>
                </a:solidFill>
                <a:latin typeface="Antic"/>
              </a:rPr>
              <a:t> which is available for Rent/join you</a:t>
            </a:r>
          </a:p>
        </p:txBody>
      </p:sp>
      <p:sp>
        <p:nvSpPr>
          <p:cNvPr id="4" name="TextBox 4"/>
          <p:cNvSpPr txBox="1"/>
          <p:nvPr/>
        </p:nvSpPr>
        <p:spPr>
          <a:xfrm>
            <a:off x="1716384" y="4052293"/>
            <a:ext cx="7219685" cy="1045414"/>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It will make easy to </a:t>
            </a:r>
            <a:r>
              <a:rPr lang="en-US" sz="1986">
                <a:solidFill>
                  <a:srgbClr val="000000"/>
                </a:solidFill>
                <a:latin typeface="Antic Bold"/>
              </a:rPr>
              <a:t>upload the location,contact No, expected rent, No of rooms, facilities</a:t>
            </a:r>
            <a:r>
              <a:rPr lang="en-US" sz="1986">
                <a:solidFill>
                  <a:srgbClr val="000000"/>
                </a:solidFill>
                <a:latin typeface="Antic"/>
              </a:rPr>
              <a:t> and other information about landlord/room-master</a:t>
            </a:r>
          </a:p>
        </p:txBody>
      </p:sp>
      <p:sp>
        <p:nvSpPr>
          <p:cNvPr id="5" name="TextBox 5"/>
          <p:cNvSpPr txBox="1"/>
          <p:nvPr/>
        </p:nvSpPr>
        <p:spPr>
          <a:xfrm>
            <a:off x="1716384" y="5363281"/>
            <a:ext cx="7219685" cy="1045414"/>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This application will be able to show the rooms/flats/houses/Buddy with in a </a:t>
            </a:r>
            <a:r>
              <a:rPr lang="en-US" sz="1986">
                <a:solidFill>
                  <a:srgbClr val="000000"/>
                </a:solidFill>
                <a:latin typeface="Antic Bold"/>
              </a:rPr>
              <a:t>particular area selected by user.</a:t>
            </a:r>
          </a:p>
        </p:txBody>
      </p:sp>
      <p:sp>
        <p:nvSpPr>
          <p:cNvPr id="6" name="TextBox 6"/>
          <p:cNvSpPr txBox="1"/>
          <p:nvPr/>
        </p:nvSpPr>
        <p:spPr>
          <a:xfrm>
            <a:off x="1716384" y="3091826"/>
            <a:ext cx="7219685" cy="1045414"/>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This application will make </a:t>
            </a:r>
            <a:r>
              <a:rPr lang="en-US" sz="1986">
                <a:solidFill>
                  <a:srgbClr val="000000"/>
                </a:solidFill>
                <a:latin typeface="Antic Bold"/>
              </a:rPr>
              <a:t>easy to find</a:t>
            </a:r>
            <a:r>
              <a:rPr lang="en-US" sz="1986">
                <a:solidFill>
                  <a:srgbClr val="000000"/>
                </a:solidFill>
                <a:latin typeface="Antic"/>
              </a:rPr>
              <a:t> the location of room/Flats/House, select no. rooms and other facts by the renter</a:t>
            </a:r>
          </a:p>
        </p:txBody>
      </p:sp>
    </p:spTree>
    <p:extLst>
      <p:ext uri="{BB962C8B-B14F-4D97-AF65-F5344CB8AC3E}">
        <p14:creationId xmlns:p14="http://schemas.microsoft.com/office/powerpoint/2010/main" val="77671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TextBox 2"/>
          <p:cNvSpPr txBox="1"/>
          <p:nvPr/>
        </p:nvSpPr>
        <p:spPr>
          <a:xfrm>
            <a:off x="548640" y="1680170"/>
            <a:ext cx="4038608" cy="515334"/>
          </a:xfrm>
          <a:prstGeom prst="rect">
            <a:avLst/>
          </a:prstGeom>
        </p:spPr>
        <p:txBody>
          <a:bodyPr lIns="0" tIns="0" rIns="0" bIns="0" rtlCol="0" anchor="t">
            <a:spAutoFit/>
          </a:bodyPr>
          <a:lstStyle/>
          <a:p>
            <a:pPr algn="ctr" defTabSz="487650">
              <a:lnSpc>
                <a:spcPts val="4418"/>
              </a:lnSpc>
            </a:pPr>
            <a:r>
              <a:rPr lang="en-US" sz="3156">
                <a:solidFill>
                  <a:srgbClr val="000000"/>
                </a:solidFill>
                <a:latin typeface="Sifonn"/>
              </a:rPr>
              <a:t>Project Motive</a:t>
            </a:r>
          </a:p>
        </p:txBody>
      </p:sp>
      <p:sp>
        <p:nvSpPr>
          <p:cNvPr id="3" name="TextBox 3"/>
          <p:cNvSpPr txBox="1"/>
          <p:nvPr/>
        </p:nvSpPr>
        <p:spPr>
          <a:xfrm>
            <a:off x="2366789" y="2313548"/>
            <a:ext cx="5922609" cy="1045414"/>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This service has become important factor in modern society hence the need to have a [rental house management application].</a:t>
            </a:r>
          </a:p>
        </p:txBody>
      </p:sp>
      <p:sp>
        <p:nvSpPr>
          <p:cNvPr id="4" name="TextBox 4"/>
          <p:cNvSpPr txBox="1"/>
          <p:nvPr/>
        </p:nvSpPr>
        <p:spPr>
          <a:xfrm>
            <a:off x="2366789" y="3586530"/>
            <a:ext cx="5922609" cy="686342"/>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It is </a:t>
            </a:r>
            <a:r>
              <a:rPr lang="en-US" sz="1986">
                <a:solidFill>
                  <a:srgbClr val="000000"/>
                </a:solidFill>
                <a:latin typeface="Antic Bold"/>
              </a:rPr>
              <a:t>difficult to find house</a:t>
            </a:r>
            <a:r>
              <a:rPr lang="en-US" sz="1986">
                <a:solidFill>
                  <a:srgbClr val="000000"/>
                </a:solidFill>
                <a:latin typeface="Antic"/>
              </a:rPr>
              <a:t> for the renter in a specific area.</a:t>
            </a:r>
          </a:p>
        </p:txBody>
      </p:sp>
      <p:sp>
        <p:nvSpPr>
          <p:cNvPr id="5" name="TextBox 5"/>
          <p:cNvSpPr txBox="1"/>
          <p:nvPr/>
        </p:nvSpPr>
        <p:spPr>
          <a:xfrm>
            <a:off x="2366789" y="4419997"/>
            <a:ext cx="5922609" cy="686342"/>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 It is also </a:t>
            </a:r>
            <a:r>
              <a:rPr lang="en-US" sz="1986">
                <a:solidFill>
                  <a:srgbClr val="000000"/>
                </a:solidFill>
                <a:latin typeface="Antic Bold"/>
              </a:rPr>
              <a:t>difficult to find the renter</a:t>
            </a:r>
            <a:r>
              <a:rPr lang="en-US" sz="1986">
                <a:solidFill>
                  <a:srgbClr val="000000"/>
                </a:solidFill>
                <a:latin typeface="Antic"/>
              </a:rPr>
              <a:t> on time, for the landlord and property managers.</a:t>
            </a:r>
          </a:p>
        </p:txBody>
      </p:sp>
      <p:sp>
        <p:nvSpPr>
          <p:cNvPr id="6" name="TextBox 6"/>
          <p:cNvSpPr txBox="1"/>
          <p:nvPr/>
        </p:nvSpPr>
        <p:spPr>
          <a:xfrm>
            <a:off x="2366789" y="5251915"/>
            <a:ext cx="5922609" cy="686342"/>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 It is also difficult to find a good room Buddy on time, for the landlord and renter.</a:t>
            </a:r>
          </a:p>
        </p:txBody>
      </p:sp>
    </p:spTree>
    <p:extLst>
      <p:ext uri="{BB962C8B-B14F-4D97-AF65-F5344CB8AC3E}">
        <p14:creationId xmlns:p14="http://schemas.microsoft.com/office/powerpoint/2010/main" val="383032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93A7"/>
        </a:solidFill>
        <a:effectLst/>
      </p:bgPr>
    </p:bg>
    <p:spTree>
      <p:nvGrpSpPr>
        <p:cNvPr id="1" name=""/>
        <p:cNvGrpSpPr/>
        <p:nvPr/>
      </p:nvGrpSpPr>
      <p:grpSpPr>
        <a:xfrm>
          <a:off x="0" y="0"/>
          <a:ext cx="0" cy="0"/>
          <a:chOff x="0" y="0"/>
          <a:chExt cx="0" cy="0"/>
        </a:xfrm>
      </p:grpSpPr>
      <p:grpSp>
        <p:nvGrpSpPr>
          <p:cNvPr id="2" name="Group 2"/>
          <p:cNvGrpSpPr/>
          <p:nvPr/>
        </p:nvGrpSpPr>
        <p:grpSpPr>
          <a:xfrm>
            <a:off x="1168525" y="4564580"/>
            <a:ext cx="1970334" cy="1430690"/>
            <a:chOff x="0" y="0"/>
            <a:chExt cx="1119382" cy="812800"/>
          </a:xfrm>
        </p:grpSpPr>
        <p:sp>
          <p:nvSpPr>
            <p:cNvPr id="3" name="Freeform 3"/>
            <p:cNvSpPr/>
            <p:nvPr/>
          </p:nvSpPr>
          <p:spPr>
            <a:xfrm>
              <a:off x="0" y="0"/>
              <a:ext cx="1119382" cy="812800"/>
            </a:xfrm>
            <a:custGeom>
              <a:avLst/>
              <a:gdLst/>
              <a:ahLst/>
              <a:cxnLst/>
              <a:rect l="l" t="t" r="r" b="b"/>
              <a:pathLst>
                <a:path w="1119382" h="812800">
                  <a:moveTo>
                    <a:pt x="881257" y="0"/>
                  </a:moveTo>
                  <a:lnTo>
                    <a:pt x="1119382" y="238125"/>
                  </a:lnTo>
                  <a:lnTo>
                    <a:pt x="1119382" y="574675"/>
                  </a:lnTo>
                  <a:lnTo>
                    <a:pt x="881257" y="812800"/>
                  </a:lnTo>
                  <a:lnTo>
                    <a:pt x="238125" y="812800"/>
                  </a:lnTo>
                  <a:lnTo>
                    <a:pt x="0" y="574675"/>
                  </a:lnTo>
                  <a:lnTo>
                    <a:pt x="0" y="238125"/>
                  </a:lnTo>
                  <a:lnTo>
                    <a:pt x="238125" y="0"/>
                  </a:lnTo>
                  <a:lnTo>
                    <a:pt x="881257" y="0"/>
                  </a:lnTo>
                  <a:close/>
                </a:path>
              </a:pathLst>
            </a:custGeom>
            <a:solidFill>
              <a:srgbClr val="C4E6E5"/>
            </a:solidFill>
          </p:spPr>
        </p:sp>
        <p:sp>
          <p:nvSpPr>
            <p:cNvPr id="4" name="TextBox 4"/>
            <p:cNvSpPr txBox="1"/>
            <p:nvPr/>
          </p:nvSpPr>
          <p:spPr>
            <a:xfrm>
              <a:off x="63500" y="15875"/>
              <a:ext cx="685800" cy="733425"/>
            </a:xfrm>
            <a:prstGeom prst="rect">
              <a:avLst/>
            </a:prstGeom>
          </p:spPr>
          <p:txBody>
            <a:bodyPr lIns="27093" tIns="27093" rIns="27093" bIns="27093" rtlCol="0" anchor="ctr"/>
            <a:lstStyle/>
            <a:p>
              <a:pPr algn="ctr" defTabSz="487650">
                <a:lnSpc>
                  <a:spcPts val="1418"/>
                </a:lnSpc>
              </a:pPr>
              <a:endParaRPr sz="960">
                <a:solidFill>
                  <a:prstClr val="black"/>
                </a:solidFill>
                <a:latin typeface="Calibri"/>
              </a:endParaRPr>
            </a:p>
          </p:txBody>
        </p:sp>
      </p:grpSp>
      <p:grpSp>
        <p:nvGrpSpPr>
          <p:cNvPr id="5" name="Group 5"/>
          <p:cNvGrpSpPr/>
          <p:nvPr/>
        </p:nvGrpSpPr>
        <p:grpSpPr>
          <a:xfrm>
            <a:off x="3707271" y="4583491"/>
            <a:ext cx="5497689" cy="1430690"/>
            <a:chOff x="0" y="0"/>
            <a:chExt cx="3123334" cy="812800"/>
          </a:xfrm>
        </p:grpSpPr>
        <p:sp>
          <p:nvSpPr>
            <p:cNvPr id="6" name="Freeform 6"/>
            <p:cNvSpPr/>
            <p:nvPr/>
          </p:nvSpPr>
          <p:spPr>
            <a:xfrm>
              <a:off x="0" y="0"/>
              <a:ext cx="3123334" cy="812800"/>
            </a:xfrm>
            <a:custGeom>
              <a:avLst/>
              <a:gdLst/>
              <a:ahLst/>
              <a:cxnLst/>
              <a:rect l="l" t="t" r="r" b="b"/>
              <a:pathLst>
                <a:path w="3123334" h="812800">
                  <a:moveTo>
                    <a:pt x="2885209" y="0"/>
                  </a:moveTo>
                  <a:lnTo>
                    <a:pt x="3123334" y="238125"/>
                  </a:lnTo>
                  <a:lnTo>
                    <a:pt x="3123334" y="574675"/>
                  </a:lnTo>
                  <a:lnTo>
                    <a:pt x="2885209" y="812800"/>
                  </a:lnTo>
                  <a:lnTo>
                    <a:pt x="238125" y="812800"/>
                  </a:lnTo>
                  <a:lnTo>
                    <a:pt x="0" y="574675"/>
                  </a:lnTo>
                  <a:lnTo>
                    <a:pt x="0" y="238125"/>
                  </a:lnTo>
                  <a:lnTo>
                    <a:pt x="238125" y="0"/>
                  </a:lnTo>
                  <a:lnTo>
                    <a:pt x="2885209" y="0"/>
                  </a:lnTo>
                  <a:close/>
                </a:path>
              </a:pathLst>
            </a:custGeom>
            <a:solidFill>
              <a:srgbClr val="C4E6E5"/>
            </a:solidFill>
          </p:spPr>
        </p:sp>
        <p:sp>
          <p:nvSpPr>
            <p:cNvPr id="7" name="TextBox 7"/>
            <p:cNvSpPr txBox="1"/>
            <p:nvPr/>
          </p:nvSpPr>
          <p:spPr>
            <a:xfrm>
              <a:off x="63500" y="15875"/>
              <a:ext cx="685800" cy="733425"/>
            </a:xfrm>
            <a:prstGeom prst="rect">
              <a:avLst/>
            </a:prstGeom>
          </p:spPr>
          <p:txBody>
            <a:bodyPr lIns="27093" tIns="27093" rIns="27093" bIns="27093" rtlCol="0" anchor="ctr"/>
            <a:lstStyle/>
            <a:p>
              <a:pPr algn="ctr" defTabSz="487650">
                <a:lnSpc>
                  <a:spcPts val="1418"/>
                </a:lnSpc>
              </a:pPr>
              <a:endParaRPr sz="960">
                <a:solidFill>
                  <a:prstClr val="black"/>
                </a:solidFill>
                <a:latin typeface="Calibri"/>
              </a:endParaRPr>
            </a:p>
          </p:txBody>
        </p:sp>
      </p:grpSp>
      <p:grpSp>
        <p:nvGrpSpPr>
          <p:cNvPr id="8" name="Group 8"/>
          <p:cNvGrpSpPr/>
          <p:nvPr/>
        </p:nvGrpSpPr>
        <p:grpSpPr>
          <a:xfrm>
            <a:off x="1093168" y="2961171"/>
            <a:ext cx="2121049" cy="1430690"/>
            <a:chOff x="0" y="0"/>
            <a:chExt cx="1205006" cy="812800"/>
          </a:xfrm>
        </p:grpSpPr>
        <p:sp>
          <p:nvSpPr>
            <p:cNvPr id="9" name="Freeform 9"/>
            <p:cNvSpPr/>
            <p:nvPr/>
          </p:nvSpPr>
          <p:spPr>
            <a:xfrm>
              <a:off x="0" y="0"/>
              <a:ext cx="1205006" cy="812800"/>
            </a:xfrm>
            <a:custGeom>
              <a:avLst/>
              <a:gdLst/>
              <a:ahLst/>
              <a:cxnLst/>
              <a:rect l="l" t="t" r="r" b="b"/>
              <a:pathLst>
                <a:path w="1205006" h="812800">
                  <a:moveTo>
                    <a:pt x="966881" y="0"/>
                  </a:moveTo>
                  <a:lnTo>
                    <a:pt x="1205006" y="238125"/>
                  </a:lnTo>
                  <a:lnTo>
                    <a:pt x="1205006" y="574675"/>
                  </a:lnTo>
                  <a:lnTo>
                    <a:pt x="966881" y="812800"/>
                  </a:lnTo>
                  <a:lnTo>
                    <a:pt x="238125" y="812800"/>
                  </a:lnTo>
                  <a:lnTo>
                    <a:pt x="0" y="574675"/>
                  </a:lnTo>
                  <a:lnTo>
                    <a:pt x="0" y="238125"/>
                  </a:lnTo>
                  <a:lnTo>
                    <a:pt x="238125" y="0"/>
                  </a:lnTo>
                  <a:lnTo>
                    <a:pt x="966881" y="0"/>
                  </a:lnTo>
                  <a:close/>
                </a:path>
              </a:pathLst>
            </a:custGeom>
            <a:solidFill>
              <a:srgbClr val="C4E6E5"/>
            </a:solidFill>
          </p:spPr>
        </p:sp>
        <p:sp>
          <p:nvSpPr>
            <p:cNvPr id="10" name="TextBox 10"/>
            <p:cNvSpPr txBox="1"/>
            <p:nvPr/>
          </p:nvSpPr>
          <p:spPr>
            <a:xfrm>
              <a:off x="63500" y="15875"/>
              <a:ext cx="685800" cy="733425"/>
            </a:xfrm>
            <a:prstGeom prst="rect">
              <a:avLst/>
            </a:prstGeom>
          </p:spPr>
          <p:txBody>
            <a:bodyPr lIns="27093" tIns="27093" rIns="27093" bIns="27093" rtlCol="0" anchor="ctr"/>
            <a:lstStyle/>
            <a:p>
              <a:pPr algn="ctr" defTabSz="487650">
                <a:lnSpc>
                  <a:spcPts val="1418"/>
                </a:lnSpc>
              </a:pPr>
              <a:endParaRPr sz="960">
                <a:solidFill>
                  <a:prstClr val="black"/>
                </a:solidFill>
                <a:latin typeface="Calibri"/>
              </a:endParaRPr>
            </a:p>
          </p:txBody>
        </p:sp>
      </p:grpSp>
      <p:grpSp>
        <p:nvGrpSpPr>
          <p:cNvPr id="11" name="Group 11"/>
          <p:cNvGrpSpPr/>
          <p:nvPr/>
        </p:nvGrpSpPr>
        <p:grpSpPr>
          <a:xfrm>
            <a:off x="3707272" y="2961171"/>
            <a:ext cx="2339057" cy="1430690"/>
            <a:chOff x="0" y="0"/>
            <a:chExt cx="1328860" cy="812800"/>
          </a:xfrm>
        </p:grpSpPr>
        <p:sp>
          <p:nvSpPr>
            <p:cNvPr id="12" name="Freeform 12"/>
            <p:cNvSpPr/>
            <p:nvPr/>
          </p:nvSpPr>
          <p:spPr>
            <a:xfrm>
              <a:off x="0" y="0"/>
              <a:ext cx="1328860" cy="812800"/>
            </a:xfrm>
            <a:custGeom>
              <a:avLst/>
              <a:gdLst/>
              <a:ahLst/>
              <a:cxnLst/>
              <a:rect l="l" t="t" r="r" b="b"/>
              <a:pathLst>
                <a:path w="1328860" h="812800">
                  <a:moveTo>
                    <a:pt x="1090735" y="0"/>
                  </a:moveTo>
                  <a:lnTo>
                    <a:pt x="1328860" y="238125"/>
                  </a:lnTo>
                  <a:lnTo>
                    <a:pt x="1328860" y="574675"/>
                  </a:lnTo>
                  <a:lnTo>
                    <a:pt x="1090735" y="812800"/>
                  </a:lnTo>
                  <a:lnTo>
                    <a:pt x="238125" y="812800"/>
                  </a:lnTo>
                  <a:lnTo>
                    <a:pt x="0" y="574675"/>
                  </a:lnTo>
                  <a:lnTo>
                    <a:pt x="0" y="238125"/>
                  </a:lnTo>
                  <a:lnTo>
                    <a:pt x="238125" y="0"/>
                  </a:lnTo>
                  <a:lnTo>
                    <a:pt x="1090735" y="0"/>
                  </a:lnTo>
                  <a:close/>
                </a:path>
              </a:pathLst>
            </a:custGeom>
            <a:solidFill>
              <a:srgbClr val="C4E6E5"/>
            </a:solidFill>
          </p:spPr>
        </p:sp>
        <p:sp>
          <p:nvSpPr>
            <p:cNvPr id="13" name="TextBox 13"/>
            <p:cNvSpPr txBox="1"/>
            <p:nvPr/>
          </p:nvSpPr>
          <p:spPr>
            <a:xfrm>
              <a:off x="63500" y="15875"/>
              <a:ext cx="685800" cy="733425"/>
            </a:xfrm>
            <a:prstGeom prst="rect">
              <a:avLst/>
            </a:prstGeom>
          </p:spPr>
          <p:txBody>
            <a:bodyPr lIns="27093" tIns="27093" rIns="27093" bIns="27093" rtlCol="0" anchor="ctr"/>
            <a:lstStyle/>
            <a:p>
              <a:pPr algn="ctr" defTabSz="487650">
                <a:lnSpc>
                  <a:spcPts val="1418"/>
                </a:lnSpc>
              </a:pPr>
              <a:endParaRPr sz="960">
                <a:solidFill>
                  <a:prstClr val="black"/>
                </a:solidFill>
                <a:latin typeface="Calibri"/>
              </a:endParaRPr>
            </a:p>
          </p:txBody>
        </p:sp>
      </p:grpSp>
      <p:grpSp>
        <p:nvGrpSpPr>
          <p:cNvPr id="14" name="Group 14"/>
          <p:cNvGrpSpPr/>
          <p:nvPr/>
        </p:nvGrpSpPr>
        <p:grpSpPr>
          <a:xfrm>
            <a:off x="6519693" y="2961171"/>
            <a:ext cx="2685267" cy="1430690"/>
            <a:chOff x="0" y="0"/>
            <a:chExt cx="1525548" cy="812800"/>
          </a:xfrm>
        </p:grpSpPr>
        <p:sp>
          <p:nvSpPr>
            <p:cNvPr id="15" name="Freeform 15"/>
            <p:cNvSpPr/>
            <p:nvPr/>
          </p:nvSpPr>
          <p:spPr>
            <a:xfrm>
              <a:off x="0" y="0"/>
              <a:ext cx="1525548" cy="812800"/>
            </a:xfrm>
            <a:custGeom>
              <a:avLst/>
              <a:gdLst/>
              <a:ahLst/>
              <a:cxnLst/>
              <a:rect l="l" t="t" r="r" b="b"/>
              <a:pathLst>
                <a:path w="1525548" h="812800">
                  <a:moveTo>
                    <a:pt x="1287423" y="0"/>
                  </a:moveTo>
                  <a:lnTo>
                    <a:pt x="1525548" y="238125"/>
                  </a:lnTo>
                  <a:lnTo>
                    <a:pt x="1525548" y="574675"/>
                  </a:lnTo>
                  <a:lnTo>
                    <a:pt x="1287423" y="812800"/>
                  </a:lnTo>
                  <a:lnTo>
                    <a:pt x="238125" y="812800"/>
                  </a:lnTo>
                  <a:lnTo>
                    <a:pt x="0" y="574675"/>
                  </a:lnTo>
                  <a:lnTo>
                    <a:pt x="0" y="238125"/>
                  </a:lnTo>
                  <a:lnTo>
                    <a:pt x="238125" y="0"/>
                  </a:lnTo>
                  <a:lnTo>
                    <a:pt x="1287423" y="0"/>
                  </a:lnTo>
                  <a:close/>
                </a:path>
              </a:pathLst>
            </a:custGeom>
            <a:solidFill>
              <a:srgbClr val="C4E6E5"/>
            </a:solidFill>
          </p:spPr>
        </p:sp>
        <p:sp>
          <p:nvSpPr>
            <p:cNvPr id="16" name="TextBox 16"/>
            <p:cNvSpPr txBox="1"/>
            <p:nvPr/>
          </p:nvSpPr>
          <p:spPr>
            <a:xfrm>
              <a:off x="63500" y="15875"/>
              <a:ext cx="685800" cy="733425"/>
            </a:xfrm>
            <a:prstGeom prst="rect">
              <a:avLst/>
            </a:prstGeom>
          </p:spPr>
          <p:txBody>
            <a:bodyPr lIns="27093" tIns="27093" rIns="27093" bIns="27093" rtlCol="0" anchor="ctr"/>
            <a:lstStyle/>
            <a:p>
              <a:pPr algn="ctr" defTabSz="487650">
                <a:lnSpc>
                  <a:spcPts val="1418"/>
                </a:lnSpc>
              </a:pPr>
              <a:endParaRPr sz="960">
                <a:solidFill>
                  <a:prstClr val="black"/>
                </a:solidFill>
                <a:latin typeface="Calibri"/>
              </a:endParaRPr>
            </a:p>
          </p:txBody>
        </p:sp>
      </p:grpSp>
      <p:grpSp>
        <p:nvGrpSpPr>
          <p:cNvPr id="17" name="Group 17"/>
          <p:cNvGrpSpPr/>
          <p:nvPr/>
        </p:nvGrpSpPr>
        <p:grpSpPr>
          <a:xfrm>
            <a:off x="6883040" y="1356851"/>
            <a:ext cx="2321920" cy="1430690"/>
            <a:chOff x="0" y="0"/>
            <a:chExt cx="1319124" cy="812800"/>
          </a:xfrm>
        </p:grpSpPr>
        <p:sp>
          <p:nvSpPr>
            <p:cNvPr id="18" name="Freeform 18"/>
            <p:cNvSpPr/>
            <p:nvPr/>
          </p:nvSpPr>
          <p:spPr>
            <a:xfrm>
              <a:off x="0" y="0"/>
              <a:ext cx="1319124" cy="812800"/>
            </a:xfrm>
            <a:custGeom>
              <a:avLst/>
              <a:gdLst/>
              <a:ahLst/>
              <a:cxnLst/>
              <a:rect l="l" t="t" r="r" b="b"/>
              <a:pathLst>
                <a:path w="1319124" h="812800">
                  <a:moveTo>
                    <a:pt x="1080999" y="0"/>
                  </a:moveTo>
                  <a:lnTo>
                    <a:pt x="1319124" y="238125"/>
                  </a:lnTo>
                  <a:lnTo>
                    <a:pt x="1319124" y="574675"/>
                  </a:lnTo>
                  <a:lnTo>
                    <a:pt x="1080999" y="812800"/>
                  </a:lnTo>
                  <a:lnTo>
                    <a:pt x="238125" y="812800"/>
                  </a:lnTo>
                  <a:lnTo>
                    <a:pt x="0" y="574675"/>
                  </a:lnTo>
                  <a:lnTo>
                    <a:pt x="0" y="238125"/>
                  </a:lnTo>
                  <a:lnTo>
                    <a:pt x="238125" y="0"/>
                  </a:lnTo>
                  <a:lnTo>
                    <a:pt x="1080999" y="0"/>
                  </a:lnTo>
                  <a:close/>
                </a:path>
              </a:pathLst>
            </a:custGeom>
            <a:solidFill>
              <a:srgbClr val="C4E6E5"/>
            </a:solidFill>
          </p:spPr>
        </p:sp>
        <p:sp>
          <p:nvSpPr>
            <p:cNvPr id="19" name="TextBox 19"/>
            <p:cNvSpPr txBox="1"/>
            <p:nvPr/>
          </p:nvSpPr>
          <p:spPr>
            <a:xfrm>
              <a:off x="63500" y="15875"/>
              <a:ext cx="685800" cy="733425"/>
            </a:xfrm>
            <a:prstGeom prst="rect">
              <a:avLst/>
            </a:prstGeom>
          </p:spPr>
          <p:txBody>
            <a:bodyPr lIns="27093" tIns="27093" rIns="27093" bIns="27093" rtlCol="0" anchor="ctr"/>
            <a:lstStyle/>
            <a:p>
              <a:pPr algn="ctr" defTabSz="487650">
                <a:lnSpc>
                  <a:spcPts val="1418"/>
                </a:lnSpc>
              </a:pPr>
              <a:endParaRPr sz="960">
                <a:solidFill>
                  <a:prstClr val="black"/>
                </a:solidFill>
                <a:latin typeface="Calibri"/>
              </a:endParaRPr>
            </a:p>
          </p:txBody>
        </p:sp>
      </p:grpSp>
      <p:sp>
        <p:nvSpPr>
          <p:cNvPr id="20" name="TextBox 20"/>
          <p:cNvSpPr txBox="1"/>
          <p:nvPr/>
        </p:nvSpPr>
        <p:spPr>
          <a:xfrm>
            <a:off x="548640" y="1402080"/>
            <a:ext cx="3090928" cy="468141"/>
          </a:xfrm>
          <a:prstGeom prst="rect">
            <a:avLst/>
          </a:prstGeom>
        </p:spPr>
        <p:txBody>
          <a:bodyPr lIns="0" tIns="0" rIns="0" bIns="0" rtlCol="0" anchor="t">
            <a:spAutoFit/>
          </a:bodyPr>
          <a:lstStyle/>
          <a:p>
            <a:pPr algn="ctr" defTabSz="487650">
              <a:lnSpc>
                <a:spcPts val="4001"/>
              </a:lnSpc>
            </a:pPr>
            <a:r>
              <a:rPr lang="en-US" sz="2857">
                <a:solidFill>
                  <a:srgbClr val="FFFFFF"/>
                </a:solidFill>
                <a:latin typeface="Sifonn"/>
              </a:rPr>
              <a:t>USEFULLNESS </a:t>
            </a:r>
          </a:p>
        </p:txBody>
      </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0149" y="2072196"/>
            <a:ext cx="811556" cy="202889"/>
          </a:xfrm>
          <a:prstGeom prst="rect">
            <a:avLst/>
          </a:prstGeom>
        </p:spPr>
      </p:pic>
      <p:sp>
        <p:nvSpPr>
          <p:cNvPr id="22" name="TextBox 22"/>
          <p:cNvSpPr txBox="1"/>
          <p:nvPr/>
        </p:nvSpPr>
        <p:spPr>
          <a:xfrm>
            <a:off x="1409725" y="5097276"/>
            <a:ext cx="1487935" cy="350737"/>
          </a:xfrm>
          <a:prstGeom prst="rect">
            <a:avLst/>
          </a:prstGeom>
        </p:spPr>
        <p:txBody>
          <a:bodyPr lIns="0" tIns="0" rIns="0" bIns="0" rtlCol="0" anchor="t">
            <a:spAutoFit/>
          </a:bodyPr>
          <a:lstStyle/>
          <a:p>
            <a:pPr algn="ctr" defTabSz="487650">
              <a:lnSpc>
                <a:spcPts val="2980"/>
              </a:lnSpc>
            </a:pPr>
            <a:r>
              <a:rPr lang="en-US" sz="2129">
                <a:solidFill>
                  <a:srgbClr val="000000"/>
                </a:solidFill>
                <a:latin typeface="Montserrat Classic"/>
              </a:rPr>
              <a:t>Quick deal</a:t>
            </a:r>
          </a:p>
        </p:txBody>
      </p:sp>
      <p:sp>
        <p:nvSpPr>
          <p:cNvPr id="23" name="TextBox 23"/>
          <p:cNvSpPr txBox="1"/>
          <p:nvPr/>
        </p:nvSpPr>
        <p:spPr>
          <a:xfrm>
            <a:off x="4259590" y="4702460"/>
            <a:ext cx="4520206" cy="1120178"/>
          </a:xfrm>
          <a:prstGeom prst="rect">
            <a:avLst/>
          </a:prstGeom>
        </p:spPr>
        <p:txBody>
          <a:bodyPr lIns="0" tIns="0" rIns="0" bIns="0" rtlCol="0" anchor="t">
            <a:spAutoFit/>
          </a:bodyPr>
          <a:lstStyle/>
          <a:p>
            <a:pPr algn="ctr" defTabSz="487650">
              <a:lnSpc>
                <a:spcPts val="2980"/>
              </a:lnSpc>
            </a:pPr>
            <a:r>
              <a:rPr lang="en-US" sz="2129">
                <a:solidFill>
                  <a:srgbClr val="000000"/>
                </a:solidFill>
                <a:latin typeface="Montserrat Classic"/>
              </a:rPr>
              <a:t>It will provide all nearby locations to renter and multiple renters to the landlord</a:t>
            </a:r>
          </a:p>
        </p:txBody>
      </p:sp>
      <p:sp>
        <p:nvSpPr>
          <p:cNvPr id="24" name="TextBox 24"/>
          <p:cNvSpPr txBox="1"/>
          <p:nvPr/>
        </p:nvSpPr>
        <p:spPr>
          <a:xfrm>
            <a:off x="1205927" y="3099020"/>
            <a:ext cx="1867344" cy="1120178"/>
          </a:xfrm>
          <a:prstGeom prst="rect">
            <a:avLst/>
          </a:prstGeom>
        </p:spPr>
        <p:txBody>
          <a:bodyPr lIns="0" tIns="0" rIns="0" bIns="0" rtlCol="0" anchor="t">
            <a:spAutoFit/>
          </a:bodyPr>
          <a:lstStyle/>
          <a:p>
            <a:pPr algn="ctr" defTabSz="487650">
              <a:lnSpc>
                <a:spcPts val="2980"/>
              </a:lnSpc>
            </a:pPr>
            <a:r>
              <a:rPr lang="en-US" sz="2129">
                <a:solidFill>
                  <a:srgbClr val="000000"/>
                </a:solidFill>
                <a:latin typeface="Montserrat Classic"/>
              </a:rPr>
              <a:t>Easy to find Rooms Locations</a:t>
            </a:r>
          </a:p>
        </p:txBody>
      </p:sp>
      <p:sp>
        <p:nvSpPr>
          <p:cNvPr id="25" name="TextBox 25"/>
          <p:cNvSpPr txBox="1"/>
          <p:nvPr/>
        </p:nvSpPr>
        <p:spPr>
          <a:xfrm>
            <a:off x="3982148" y="3286980"/>
            <a:ext cx="1789305" cy="735458"/>
          </a:xfrm>
          <a:prstGeom prst="rect">
            <a:avLst/>
          </a:prstGeom>
        </p:spPr>
        <p:txBody>
          <a:bodyPr lIns="0" tIns="0" rIns="0" bIns="0" rtlCol="0" anchor="t">
            <a:spAutoFit/>
          </a:bodyPr>
          <a:lstStyle/>
          <a:p>
            <a:pPr algn="ctr" defTabSz="487650">
              <a:lnSpc>
                <a:spcPts val="2980"/>
              </a:lnSpc>
            </a:pPr>
            <a:r>
              <a:rPr lang="en-US" sz="2129">
                <a:solidFill>
                  <a:srgbClr val="000000"/>
                </a:solidFill>
                <a:latin typeface="Montserrat Classic"/>
              </a:rPr>
              <a:t>Increase the Efficiency</a:t>
            </a:r>
          </a:p>
        </p:txBody>
      </p:sp>
      <p:sp>
        <p:nvSpPr>
          <p:cNvPr id="26" name="TextBox 26"/>
          <p:cNvSpPr txBox="1"/>
          <p:nvPr/>
        </p:nvSpPr>
        <p:spPr>
          <a:xfrm>
            <a:off x="6689680" y="3268080"/>
            <a:ext cx="2404729" cy="735458"/>
          </a:xfrm>
          <a:prstGeom prst="rect">
            <a:avLst/>
          </a:prstGeom>
        </p:spPr>
        <p:txBody>
          <a:bodyPr lIns="0" tIns="0" rIns="0" bIns="0" rtlCol="0" anchor="t">
            <a:spAutoFit/>
          </a:bodyPr>
          <a:lstStyle/>
          <a:p>
            <a:pPr algn="ctr" defTabSz="487650">
              <a:lnSpc>
                <a:spcPts val="2980"/>
              </a:lnSpc>
            </a:pPr>
            <a:r>
              <a:rPr lang="en-US" sz="2129">
                <a:solidFill>
                  <a:srgbClr val="000000"/>
                </a:solidFill>
                <a:latin typeface="Montserrat Classic"/>
              </a:rPr>
              <a:t>Direct Communication</a:t>
            </a:r>
          </a:p>
        </p:txBody>
      </p:sp>
      <p:sp>
        <p:nvSpPr>
          <p:cNvPr id="27" name="TextBox 27"/>
          <p:cNvSpPr txBox="1"/>
          <p:nvPr/>
        </p:nvSpPr>
        <p:spPr>
          <a:xfrm>
            <a:off x="7033632" y="1682676"/>
            <a:ext cx="2060777" cy="735458"/>
          </a:xfrm>
          <a:prstGeom prst="rect">
            <a:avLst/>
          </a:prstGeom>
        </p:spPr>
        <p:txBody>
          <a:bodyPr lIns="0" tIns="0" rIns="0" bIns="0" rtlCol="0" anchor="t">
            <a:spAutoFit/>
          </a:bodyPr>
          <a:lstStyle/>
          <a:p>
            <a:pPr algn="ctr" defTabSz="487650">
              <a:lnSpc>
                <a:spcPts val="2980"/>
              </a:lnSpc>
            </a:pPr>
            <a:r>
              <a:rPr lang="en-US" sz="2129">
                <a:solidFill>
                  <a:srgbClr val="000000"/>
                </a:solidFill>
                <a:latin typeface="Montserrat Classic"/>
              </a:rPr>
              <a:t> Save Time and Resources</a:t>
            </a:r>
          </a:p>
        </p:txBody>
      </p:sp>
      <p:grpSp>
        <p:nvGrpSpPr>
          <p:cNvPr id="28" name="Group 28"/>
          <p:cNvGrpSpPr/>
          <p:nvPr/>
        </p:nvGrpSpPr>
        <p:grpSpPr>
          <a:xfrm>
            <a:off x="3639568" y="1356851"/>
            <a:ext cx="2121049" cy="1430690"/>
            <a:chOff x="0" y="0"/>
            <a:chExt cx="1205006" cy="812800"/>
          </a:xfrm>
        </p:grpSpPr>
        <p:sp>
          <p:nvSpPr>
            <p:cNvPr id="29" name="Freeform 29"/>
            <p:cNvSpPr/>
            <p:nvPr/>
          </p:nvSpPr>
          <p:spPr>
            <a:xfrm>
              <a:off x="0" y="0"/>
              <a:ext cx="1205006" cy="812800"/>
            </a:xfrm>
            <a:custGeom>
              <a:avLst/>
              <a:gdLst/>
              <a:ahLst/>
              <a:cxnLst/>
              <a:rect l="l" t="t" r="r" b="b"/>
              <a:pathLst>
                <a:path w="1205006" h="812800">
                  <a:moveTo>
                    <a:pt x="966881" y="0"/>
                  </a:moveTo>
                  <a:lnTo>
                    <a:pt x="1205006" y="238125"/>
                  </a:lnTo>
                  <a:lnTo>
                    <a:pt x="1205006" y="574675"/>
                  </a:lnTo>
                  <a:lnTo>
                    <a:pt x="966881" y="812800"/>
                  </a:lnTo>
                  <a:lnTo>
                    <a:pt x="238125" y="812800"/>
                  </a:lnTo>
                  <a:lnTo>
                    <a:pt x="0" y="574675"/>
                  </a:lnTo>
                  <a:lnTo>
                    <a:pt x="0" y="238125"/>
                  </a:lnTo>
                  <a:lnTo>
                    <a:pt x="238125" y="0"/>
                  </a:lnTo>
                  <a:lnTo>
                    <a:pt x="966881" y="0"/>
                  </a:lnTo>
                  <a:close/>
                </a:path>
              </a:pathLst>
            </a:custGeom>
            <a:solidFill>
              <a:srgbClr val="C4E6E5"/>
            </a:solidFill>
          </p:spPr>
        </p:sp>
        <p:sp>
          <p:nvSpPr>
            <p:cNvPr id="30" name="TextBox 30"/>
            <p:cNvSpPr txBox="1"/>
            <p:nvPr/>
          </p:nvSpPr>
          <p:spPr>
            <a:xfrm>
              <a:off x="63500" y="15875"/>
              <a:ext cx="685800" cy="733425"/>
            </a:xfrm>
            <a:prstGeom prst="rect">
              <a:avLst/>
            </a:prstGeom>
          </p:spPr>
          <p:txBody>
            <a:bodyPr lIns="27093" tIns="27093" rIns="27093" bIns="27093" rtlCol="0" anchor="ctr"/>
            <a:lstStyle/>
            <a:p>
              <a:pPr algn="ctr" defTabSz="487650">
                <a:lnSpc>
                  <a:spcPts val="1418"/>
                </a:lnSpc>
              </a:pPr>
              <a:endParaRPr sz="960">
                <a:solidFill>
                  <a:prstClr val="black"/>
                </a:solidFill>
                <a:latin typeface="Calibri"/>
              </a:endParaRPr>
            </a:p>
          </p:txBody>
        </p:sp>
      </p:grpSp>
      <p:sp>
        <p:nvSpPr>
          <p:cNvPr id="31" name="TextBox 31"/>
          <p:cNvSpPr txBox="1"/>
          <p:nvPr/>
        </p:nvSpPr>
        <p:spPr>
          <a:xfrm>
            <a:off x="3766420" y="1682676"/>
            <a:ext cx="1867344" cy="735458"/>
          </a:xfrm>
          <a:prstGeom prst="rect">
            <a:avLst/>
          </a:prstGeom>
        </p:spPr>
        <p:txBody>
          <a:bodyPr lIns="0" tIns="0" rIns="0" bIns="0" rtlCol="0" anchor="t">
            <a:spAutoFit/>
          </a:bodyPr>
          <a:lstStyle/>
          <a:p>
            <a:pPr algn="ctr" defTabSz="487650">
              <a:lnSpc>
                <a:spcPts val="2980"/>
              </a:lnSpc>
            </a:pPr>
            <a:r>
              <a:rPr lang="en-US" sz="2129">
                <a:solidFill>
                  <a:srgbClr val="000000"/>
                </a:solidFill>
                <a:latin typeface="Montserrat Classic"/>
              </a:rPr>
              <a:t>Easy to find Room Buddy</a:t>
            </a:r>
          </a:p>
        </p:txBody>
      </p:sp>
    </p:spTree>
    <p:extLst>
      <p:ext uri="{BB962C8B-B14F-4D97-AF65-F5344CB8AC3E}">
        <p14:creationId xmlns:p14="http://schemas.microsoft.com/office/powerpoint/2010/main" val="45879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7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772" y="914400"/>
            <a:ext cx="1156572" cy="5782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4349397" y="1502335"/>
            <a:ext cx="4488860" cy="2244430"/>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596" y="4825679"/>
            <a:ext cx="424748" cy="42474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137022" y="4825679"/>
            <a:ext cx="424748" cy="424748"/>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7119275" y="3004940"/>
            <a:ext cx="2265750" cy="1132875"/>
          </a:xfrm>
          <a:prstGeom prst="rect">
            <a:avLst/>
          </a:prstGeom>
        </p:spPr>
      </p:pic>
      <p:sp>
        <p:nvSpPr>
          <p:cNvPr id="7" name="TextBox 7"/>
          <p:cNvSpPr txBox="1"/>
          <p:nvPr/>
        </p:nvSpPr>
        <p:spPr>
          <a:xfrm>
            <a:off x="1545929" y="4862506"/>
            <a:ext cx="1249331" cy="363754"/>
          </a:xfrm>
          <a:prstGeom prst="rect">
            <a:avLst/>
          </a:prstGeom>
        </p:spPr>
        <p:txBody>
          <a:bodyPr lIns="0" tIns="0" rIns="0" bIns="0" rtlCol="0" anchor="t">
            <a:spAutoFit/>
          </a:bodyPr>
          <a:lstStyle/>
          <a:p>
            <a:pPr algn="ctr" defTabSz="487650">
              <a:lnSpc>
                <a:spcPts val="3145"/>
              </a:lnSpc>
            </a:pPr>
            <a:r>
              <a:rPr lang="en-US" sz="2246">
                <a:solidFill>
                  <a:srgbClr val="3D93A7"/>
                </a:solidFill>
                <a:latin typeface="Sifonn"/>
              </a:rPr>
              <a:t>My SQL</a:t>
            </a:r>
          </a:p>
        </p:txBody>
      </p:sp>
      <p:sp>
        <p:nvSpPr>
          <p:cNvPr id="8" name="TextBox 8"/>
          <p:cNvSpPr txBox="1"/>
          <p:nvPr/>
        </p:nvSpPr>
        <p:spPr>
          <a:xfrm>
            <a:off x="4704011" y="4862506"/>
            <a:ext cx="958653" cy="363754"/>
          </a:xfrm>
          <a:prstGeom prst="rect">
            <a:avLst/>
          </a:prstGeom>
        </p:spPr>
        <p:txBody>
          <a:bodyPr lIns="0" tIns="0" rIns="0" bIns="0" rtlCol="0" anchor="t">
            <a:spAutoFit/>
          </a:bodyPr>
          <a:lstStyle/>
          <a:p>
            <a:pPr algn="ctr" defTabSz="487650">
              <a:lnSpc>
                <a:spcPts val="3145"/>
              </a:lnSpc>
            </a:pPr>
            <a:r>
              <a:rPr lang="en-US" sz="2246">
                <a:solidFill>
                  <a:srgbClr val="3D93A7"/>
                </a:solidFill>
                <a:latin typeface="Sifonn"/>
              </a:rPr>
              <a:t>Text</a:t>
            </a:r>
          </a:p>
        </p:txBody>
      </p:sp>
      <p:sp>
        <p:nvSpPr>
          <p:cNvPr id="9" name="TextBox 9"/>
          <p:cNvSpPr txBox="1"/>
          <p:nvPr/>
        </p:nvSpPr>
        <p:spPr>
          <a:xfrm>
            <a:off x="979596" y="5390256"/>
            <a:ext cx="2417634" cy="244939"/>
          </a:xfrm>
          <a:prstGeom prst="rect">
            <a:avLst/>
          </a:prstGeom>
        </p:spPr>
        <p:txBody>
          <a:bodyPr lIns="0" tIns="0" rIns="0" bIns="0" rtlCol="0" anchor="t">
            <a:spAutoFit/>
          </a:bodyPr>
          <a:lstStyle/>
          <a:p>
            <a:pPr algn="ctr" defTabSz="487650">
              <a:lnSpc>
                <a:spcPts val="2061"/>
              </a:lnSpc>
            </a:pPr>
            <a:r>
              <a:rPr lang="en-US" sz="1472">
                <a:solidFill>
                  <a:srgbClr val="000000"/>
                </a:solidFill>
                <a:latin typeface="Antic"/>
              </a:rPr>
              <a:t>For Database</a:t>
            </a:r>
          </a:p>
        </p:txBody>
      </p:sp>
      <p:sp>
        <p:nvSpPr>
          <p:cNvPr id="10" name="TextBox 10"/>
          <p:cNvSpPr txBox="1"/>
          <p:nvPr/>
        </p:nvSpPr>
        <p:spPr>
          <a:xfrm>
            <a:off x="3974520" y="5390256"/>
            <a:ext cx="2417634" cy="514243"/>
          </a:xfrm>
          <a:prstGeom prst="rect">
            <a:avLst/>
          </a:prstGeom>
        </p:spPr>
        <p:txBody>
          <a:bodyPr lIns="0" tIns="0" rIns="0" bIns="0" rtlCol="0" anchor="t">
            <a:spAutoFit/>
          </a:bodyPr>
          <a:lstStyle/>
          <a:p>
            <a:pPr algn="ctr" defTabSz="487650">
              <a:lnSpc>
                <a:spcPts val="2061"/>
              </a:lnSpc>
            </a:pPr>
            <a:r>
              <a:rPr lang="en-US" sz="1472">
                <a:solidFill>
                  <a:srgbClr val="000000"/>
                </a:solidFill>
                <a:latin typeface="Antic"/>
              </a:rPr>
              <a:t>Briefly elaborate on what you want to discuss.</a:t>
            </a:r>
          </a:p>
        </p:txBody>
      </p:sp>
      <p:sp>
        <p:nvSpPr>
          <p:cNvPr id="11" name="TextBox 11"/>
          <p:cNvSpPr txBox="1"/>
          <p:nvPr/>
        </p:nvSpPr>
        <p:spPr>
          <a:xfrm>
            <a:off x="4935503" y="2558511"/>
            <a:ext cx="3316647" cy="479042"/>
          </a:xfrm>
          <a:prstGeom prst="rect">
            <a:avLst/>
          </a:prstGeom>
        </p:spPr>
        <p:txBody>
          <a:bodyPr lIns="0" tIns="0" rIns="0" bIns="0" rtlCol="0" anchor="t">
            <a:spAutoFit/>
          </a:bodyPr>
          <a:lstStyle/>
          <a:p>
            <a:pPr algn="ctr" defTabSz="487650">
              <a:lnSpc>
                <a:spcPts val="4061"/>
              </a:lnSpc>
            </a:pPr>
            <a:r>
              <a:rPr lang="en-US" sz="2900">
                <a:solidFill>
                  <a:srgbClr val="000000"/>
                </a:solidFill>
                <a:latin typeface="Sifonn"/>
              </a:rPr>
              <a:t>Languages Used</a:t>
            </a:r>
          </a:p>
        </p:txBody>
      </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596" y="1492686"/>
            <a:ext cx="424748" cy="424748"/>
          </a:xfrm>
          <a:prstGeom prst="rect">
            <a:avLst/>
          </a:prstGeom>
        </p:spPr>
      </p:pic>
      <p:sp>
        <p:nvSpPr>
          <p:cNvPr id="13" name="TextBox 13"/>
          <p:cNvSpPr txBox="1"/>
          <p:nvPr/>
        </p:nvSpPr>
        <p:spPr>
          <a:xfrm>
            <a:off x="1545928" y="1529512"/>
            <a:ext cx="1540009" cy="363754"/>
          </a:xfrm>
          <a:prstGeom prst="rect">
            <a:avLst/>
          </a:prstGeom>
        </p:spPr>
        <p:txBody>
          <a:bodyPr lIns="0" tIns="0" rIns="0" bIns="0" rtlCol="0" anchor="t">
            <a:spAutoFit/>
          </a:bodyPr>
          <a:lstStyle/>
          <a:p>
            <a:pPr algn="ctr" defTabSz="487650">
              <a:lnSpc>
                <a:spcPts val="3145"/>
              </a:lnSpc>
            </a:pPr>
            <a:r>
              <a:rPr lang="en-US" sz="2246">
                <a:solidFill>
                  <a:srgbClr val="3D93A7"/>
                </a:solidFill>
                <a:latin typeface="Sifonn"/>
              </a:rPr>
              <a:t>HTML/CSS</a:t>
            </a:r>
          </a:p>
        </p:txBody>
      </p:sp>
      <p:sp>
        <p:nvSpPr>
          <p:cNvPr id="14" name="TextBox 14"/>
          <p:cNvSpPr txBox="1"/>
          <p:nvPr/>
        </p:nvSpPr>
        <p:spPr>
          <a:xfrm>
            <a:off x="979596" y="2057263"/>
            <a:ext cx="2417634" cy="244939"/>
          </a:xfrm>
          <a:prstGeom prst="rect">
            <a:avLst/>
          </a:prstGeom>
        </p:spPr>
        <p:txBody>
          <a:bodyPr lIns="0" tIns="0" rIns="0" bIns="0" rtlCol="0" anchor="t">
            <a:spAutoFit/>
          </a:bodyPr>
          <a:lstStyle/>
          <a:p>
            <a:pPr algn="ctr" defTabSz="487650">
              <a:lnSpc>
                <a:spcPts val="2061"/>
              </a:lnSpc>
            </a:pPr>
            <a:r>
              <a:rPr lang="en-US" sz="1472">
                <a:solidFill>
                  <a:srgbClr val="000000"/>
                </a:solidFill>
                <a:latin typeface="Antic"/>
              </a:rPr>
              <a:t>For Frontend Design</a:t>
            </a:r>
          </a:p>
        </p:txBody>
      </p:sp>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596" y="3146629"/>
            <a:ext cx="424748" cy="424748"/>
          </a:xfrm>
          <a:prstGeom prst="rect">
            <a:avLst/>
          </a:prstGeom>
        </p:spPr>
      </p:pic>
      <p:sp>
        <p:nvSpPr>
          <p:cNvPr id="16" name="TextBox 16"/>
          <p:cNvSpPr txBox="1"/>
          <p:nvPr/>
        </p:nvSpPr>
        <p:spPr>
          <a:xfrm>
            <a:off x="1545929" y="3183455"/>
            <a:ext cx="958653" cy="363754"/>
          </a:xfrm>
          <a:prstGeom prst="rect">
            <a:avLst/>
          </a:prstGeom>
        </p:spPr>
        <p:txBody>
          <a:bodyPr lIns="0" tIns="0" rIns="0" bIns="0" rtlCol="0" anchor="t">
            <a:spAutoFit/>
          </a:bodyPr>
          <a:lstStyle/>
          <a:p>
            <a:pPr algn="ctr" defTabSz="487650">
              <a:lnSpc>
                <a:spcPts val="3145"/>
              </a:lnSpc>
            </a:pPr>
            <a:r>
              <a:rPr lang="en-US" sz="2246">
                <a:solidFill>
                  <a:srgbClr val="3D93A7"/>
                </a:solidFill>
                <a:latin typeface="Sifonn"/>
              </a:rPr>
              <a:t>PHP</a:t>
            </a:r>
          </a:p>
        </p:txBody>
      </p:sp>
      <p:sp>
        <p:nvSpPr>
          <p:cNvPr id="17" name="TextBox 17"/>
          <p:cNvSpPr txBox="1"/>
          <p:nvPr/>
        </p:nvSpPr>
        <p:spPr>
          <a:xfrm>
            <a:off x="979596" y="3711206"/>
            <a:ext cx="2417634" cy="514243"/>
          </a:xfrm>
          <a:prstGeom prst="rect">
            <a:avLst/>
          </a:prstGeom>
        </p:spPr>
        <p:txBody>
          <a:bodyPr lIns="0" tIns="0" rIns="0" bIns="0" rtlCol="0" anchor="t">
            <a:spAutoFit/>
          </a:bodyPr>
          <a:lstStyle/>
          <a:p>
            <a:pPr algn="ctr" defTabSz="487650">
              <a:lnSpc>
                <a:spcPts val="2061"/>
              </a:lnSpc>
            </a:pPr>
            <a:r>
              <a:rPr lang="en-US" sz="1472">
                <a:solidFill>
                  <a:srgbClr val="000000"/>
                </a:solidFill>
                <a:latin typeface="Antic"/>
              </a:rPr>
              <a:t>For  back end</a:t>
            </a:r>
          </a:p>
          <a:p>
            <a:pPr algn="ctr" defTabSz="487650">
              <a:lnSpc>
                <a:spcPts val="2061"/>
              </a:lnSpc>
            </a:pPr>
            <a:endParaRPr lang="en-US" sz="1472">
              <a:solidFill>
                <a:srgbClr val="000000"/>
              </a:solidFill>
              <a:latin typeface="Antic"/>
            </a:endParaRPr>
          </a:p>
        </p:txBody>
      </p:sp>
    </p:spTree>
    <p:extLst>
      <p:ext uri="{BB962C8B-B14F-4D97-AF65-F5344CB8AC3E}">
        <p14:creationId xmlns:p14="http://schemas.microsoft.com/office/powerpoint/2010/main" val="1758293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2F2"/>
        </a:solidFill>
        <a:effectLst/>
      </p:bgPr>
    </p:bg>
    <p:spTree>
      <p:nvGrpSpPr>
        <p:cNvPr id="1" name=""/>
        <p:cNvGrpSpPr/>
        <p:nvPr/>
      </p:nvGrpSpPr>
      <p:grpSpPr>
        <a:xfrm>
          <a:off x="0" y="0"/>
          <a:ext cx="0" cy="0"/>
          <a:chOff x="0" y="0"/>
          <a:chExt cx="0" cy="0"/>
        </a:xfrm>
      </p:grpSpPr>
      <p:sp>
        <p:nvSpPr>
          <p:cNvPr id="2" name="TextBox 2"/>
          <p:cNvSpPr txBox="1"/>
          <p:nvPr/>
        </p:nvSpPr>
        <p:spPr>
          <a:xfrm>
            <a:off x="548640" y="1680170"/>
            <a:ext cx="4779454" cy="515334"/>
          </a:xfrm>
          <a:prstGeom prst="rect">
            <a:avLst/>
          </a:prstGeom>
        </p:spPr>
        <p:txBody>
          <a:bodyPr lIns="0" tIns="0" rIns="0" bIns="0" rtlCol="0" anchor="t">
            <a:spAutoFit/>
          </a:bodyPr>
          <a:lstStyle/>
          <a:p>
            <a:pPr algn="ctr" defTabSz="487650">
              <a:lnSpc>
                <a:spcPts val="4418"/>
              </a:lnSpc>
            </a:pPr>
            <a:r>
              <a:rPr lang="en-US" sz="3156">
                <a:solidFill>
                  <a:srgbClr val="000000"/>
                </a:solidFill>
                <a:latin typeface="Sifonn"/>
              </a:rPr>
              <a:t>Excepted Outcomes</a:t>
            </a:r>
          </a:p>
        </p:txBody>
      </p:sp>
      <p:sp>
        <p:nvSpPr>
          <p:cNvPr id="3" name="TextBox 3"/>
          <p:cNvSpPr txBox="1"/>
          <p:nvPr/>
        </p:nvSpPr>
        <p:spPr>
          <a:xfrm>
            <a:off x="2366789" y="2753063"/>
            <a:ext cx="5922609" cy="686342"/>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Application will be a </a:t>
            </a:r>
            <a:r>
              <a:rPr lang="en-US" sz="1986">
                <a:solidFill>
                  <a:srgbClr val="000000"/>
                </a:solidFill>
                <a:latin typeface="Antic Bold"/>
              </a:rPr>
              <a:t>service</a:t>
            </a:r>
            <a:r>
              <a:rPr lang="en-US" sz="1986">
                <a:solidFill>
                  <a:srgbClr val="000000"/>
                </a:solidFill>
                <a:latin typeface="Antic"/>
              </a:rPr>
              <a:t> which will connect Renters to Landlords and vice- versa. </a:t>
            </a:r>
          </a:p>
        </p:txBody>
      </p:sp>
      <p:sp>
        <p:nvSpPr>
          <p:cNvPr id="4" name="TextBox 4"/>
          <p:cNvSpPr txBox="1"/>
          <p:nvPr/>
        </p:nvSpPr>
        <p:spPr>
          <a:xfrm>
            <a:off x="2366789" y="3586530"/>
            <a:ext cx="5922609" cy="686342"/>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it will save the </a:t>
            </a:r>
            <a:r>
              <a:rPr lang="en-US" sz="1986">
                <a:solidFill>
                  <a:srgbClr val="000000"/>
                </a:solidFill>
                <a:latin typeface="Antic Bold"/>
              </a:rPr>
              <a:t>physical hard work</a:t>
            </a:r>
            <a:r>
              <a:rPr lang="en-US" sz="1986">
                <a:solidFill>
                  <a:srgbClr val="000000"/>
                </a:solidFill>
                <a:latin typeface="Antic"/>
              </a:rPr>
              <a:t> and invaluable time to find room/flat.</a:t>
            </a:r>
          </a:p>
        </p:txBody>
      </p:sp>
      <p:sp>
        <p:nvSpPr>
          <p:cNvPr id="5" name="TextBox 5"/>
          <p:cNvSpPr txBox="1"/>
          <p:nvPr/>
        </p:nvSpPr>
        <p:spPr>
          <a:xfrm>
            <a:off x="2366789" y="4419997"/>
            <a:ext cx="5922609" cy="686342"/>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a:rPr>
              <a:t>It will save Resources for Search the rooms/flats/houses.</a:t>
            </a:r>
          </a:p>
        </p:txBody>
      </p:sp>
      <p:sp>
        <p:nvSpPr>
          <p:cNvPr id="6" name="TextBox 6"/>
          <p:cNvSpPr txBox="1"/>
          <p:nvPr/>
        </p:nvSpPr>
        <p:spPr>
          <a:xfrm>
            <a:off x="2366789" y="5251915"/>
            <a:ext cx="5922609" cy="1045414"/>
          </a:xfrm>
          <a:prstGeom prst="rect">
            <a:avLst/>
          </a:prstGeom>
        </p:spPr>
        <p:txBody>
          <a:bodyPr lIns="0" tIns="0" rIns="0" bIns="0" rtlCol="0" anchor="t">
            <a:spAutoFit/>
          </a:bodyPr>
          <a:lstStyle/>
          <a:p>
            <a:pPr marL="428821" lvl="1" indent="-214411" algn="ctr" defTabSz="487650">
              <a:lnSpc>
                <a:spcPts val="2781"/>
              </a:lnSpc>
              <a:buFont typeface="Arial"/>
              <a:buChar char="•"/>
            </a:pPr>
            <a:r>
              <a:rPr lang="en-US" sz="1986">
                <a:solidFill>
                  <a:srgbClr val="000000"/>
                </a:solidFill>
                <a:latin typeface="Antic Bold"/>
              </a:rPr>
              <a:t>Application will make easy to find rooms/flats for the renter and upload the location and other information by landlord/room-master. </a:t>
            </a:r>
          </a:p>
        </p:txBody>
      </p:sp>
    </p:spTree>
    <p:extLst>
      <p:ext uri="{BB962C8B-B14F-4D97-AF65-F5344CB8AC3E}">
        <p14:creationId xmlns:p14="http://schemas.microsoft.com/office/powerpoint/2010/main" val="3384624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86880" y="1945669"/>
            <a:ext cx="2747523" cy="137376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8640" y="2970720"/>
            <a:ext cx="1807862" cy="90393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flipV="1">
            <a:off x="8314280" y="2218280"/>
            <a:ext cx="1919093" cy="95954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53628" b="868"/>
          <a:stretch>
            <a:fillRect/>
          </a:stretch>
        </p:blipFill>
        <p:spPr>
          <a:xfrm>
            <a:off x="8081861" y="1534953"/>
            <a:ext cx="1671739" cy="1039659"/>
          </a:xfrm>
          <a:prstGeom prst="rect">
            <a:avLst/>
          </a:prstGeom>
        </p:spPr>
      </p:pic>
      <p:sp>
        <p:nvSpPr>
          <p:cNvPr id="6" name="TextBox 6"/>
          <p:cNvSpPr txBox="1"/>
          <p:nvPr/>
        </p:nvSpPr>
        <p:spPr>
          <a:xfrm>
            <a:off x="2171312" y="3041251"/>
            <a:ext cx="5910550" cy="913776"/>
          </a:xfrm>
          <a:prstGeom prst="rect">
            <a:avLst/>
          </a:prstGeom>
        </p:spPr>
        <p:txBody>
          <a:bodyPr lIns="0" tIns="0" rIns="0" bIns="0" rtlCol="0" anchor="t">
            <a:spAutoFit/>
          </a:bodyPr>
          <a:lstStyle/>
          <a:p>
            <a:pPr algn="ctr">
              <a:lnSpc>
                <a:spcPts val="7843"/>
              </a:lnSpc>
            </a:pPr>
            <a:r>
              <a:rPr lang="en-US" sz="5602">
                <a:solidFill>
                  <a:srgbClr val="3D93A7"/>
                </a:solidFill>
                <a:latin typeface="Sifonn"/>
              </a:rPr>
              <a:t>HomeToGo</a:t>
            </a:r>
          </a:p>
        </p:txBody>
      </p:sp>
    </p:spTree>
    <p:extLst>
      <p:ext uri="{BB962C8B-B14F-4D97-AF65-F5344CB8AC3E}">
        <p14:creationId xmlns:p14="http://schemas.microsoft.com/office/powerpoint/2010/main" val="236130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51324" y="804119"/>
            <a:ext cx="1153636" cy="2001576"/>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65392" y="4456319"/>
            <a:ext cx="3056069" cy="254784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239687">
            <a:off x="-850895" y="286083"/>
            <a:ext cx="2799071" cy="3037648"/>
          </a:xfrm>
          <a:prstGeom prst="rect">
            <a:avLst/>
          </a:prstGeom>
        </p:spPr>
      </p:pic>
      <p:sp>
        <p:nvSpPr>
          <p:cNvPr id="7" name="TextBox 7"/>
          <p:cNvSpPr txBox="1"/>
          <p:nvPr/>
        </p:nvSpPr>
        <p:spPr>
          <a:xfrm>
            <a:off x="1642331" y="3003974"/>
            <a:ext cx="6468939" cy="1135311"/>
          </a:xfrm>
          <a:prstGeom prst="rect">
            <a:avLst/>
          </a:prstGeom>
        </p:spPr>
        <p:txBody>
          <a:bodyPr lIns="0" tIns="0" rIns="0" bIns="0" rtlCol="0" anchor="t">
            <a:spAutoFit/>
          </a:bodyPr>
          <a:lstStyle/>
          <a:p>
            <a:pPr algn="ctr" defTabSz="487650">
              <a:lnSpc>
                <a:spcPts val="9706"/>
              </a:lnSpc>
            </a:pPr>
            <a:r>
              <a:rPr lang="en-US" sz="6932">
                <a:solidFill>
                  <a:srgbClr val="000000"/>
                </a:solidFill>
                <a:latin typeface="Marcellus"/>
              </a:rPr>
              <a:t>HomeToGo</a:t>
            </a:r>
          </a:p>
        </p:txBody>
      </p:sp>
      <p:sp>
        <p:nvSpPr>
          <p:cNvPr id="8" name="TextBox 8"/>
          <p:cNvSpPr txBox="1"/>
          <p:nvPr/>
        </p:nvSpPr>
        <p:spPr>
          <a:xfrm>
            <a:off x="2922478" y="1452880"/>
            <a:ext cx="3908644" cy="487313"/>
          </a:xfrm>
          <a:prstGeom prst="rect">
            <a:avLst/>
          </a:prstGeom>
        </p:spPr>
        <p:txBody>
          <a:bodyPr lIns="0" tIns="0" rIns="0" bIns="0" rtlCol="0" anchor="t">
            <a:spAutoFit/>
          </a:bodyPr>
          <a:lstStyle/>
          <a:p>
            <a:pPr algn="ctr" defTabSz="487650">
              <a:lnSpc>
                <a:spcPts val="1920"/>
              </a:lnSpc>
            </a:pPr>
            <a:r>
              <a:rPr lang="en-US" sz="1600">
                <a:solidFill>
                  <a:srgbClr val="000000"/>
                </a:solidFill>
                <a:latin typeface="Roboto"/>
              </a:rPr>
              <a:t>GUJARAT ARTS AND SCIENCE COLLEGE</a:t>
            </a: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29989" y="4856424"/>
            <a:ext cx="2157258" cy="1290432"/>
          </a:xfrm>
          <a:prstGeom prst="rect">
            <a:avLst/>
          </a:prstGeom>
        </p:spPr>
      </p:pic>
    </p:spTree>
    <p:extLst>
      <p:ext uri="{BB962C8B-B14F-4D97-AF65-F5344CB8AC3E}">
        <p14:creationId xmlns:p14="http://schemas.microsoft.com/office/powerpoint/2010/main" val="50284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82745">
            <a:off x="-785069" y="4881976"/>
            <a:ext cx="2799071" cy="3037648"/>
          </a:xfrm>
          <a:prstGeom prst="rect">
            <a:avLst/>
          </a:prstGeom>
        </p:spPr>
      </p:pic>
      <p:sp>
        <p:nvSpPr>
          <p:cNvPr id="5" name="TextBox 5"/>
          <p:cNvSpPr txBox="1"/>
          <p:nvPr/>
        </p:nvSpPr>
        <p:spPr>
          <a:xfrm>
            <a:off x="2083330" y="1828800"/>
            <a:ext cx="5586940" cy="876971"/>
          </a:xfrm>
          <a:prstGeom prst="rect">
            <a:avLst/>
          </a:prstGeom>
        </p:spPr>
        <p:txBody>
          <a:bodyPr lIns="0" tIns="0" rIns="0" bIns="0" rtlCol="0" anchor="t">
            <a:spAutoFit/>
          </a:bodyPr>
          <a:lstStyle/>
          <a:p>
            <a:pPr algn="ctr" defTabSz="487650">
              <a:lnSpc>
                <a:spcPts val="7466"/>
              </a:lnSpc>
            </a:pPr>
            <a:r>
              <a:rPr lang="en-US" sz="5333">
                <a:solidFill>
                  <a:srgbClr val="000000"/>
                </a:solidFill>
                <a:latin typeface="Marcellus"/>
              </a:rPr>
              <a:t>We are group 1 ...</a:t>
            </a: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499379">
            <a:off x="7751426" y="306762"/>
            <a:ext cx="2715330" cy="2312556"/>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29203" y="4267499"/>
            <a:ext cx="1549006" cy="2377953"/>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4801" y="704688"/>
            <a:ext cx="3278535" cy="1108741"/>
          </a:xfrm>
          <a:prstGeom prst="rect">
            <a:avLst/>
          </a:prstGeom>
        </p:spPr>
      </p:pic>
      <p:sp>
        <p:nvSpPr>
          <p:cNvPr id="9" name="TextBox 9"/>
          <p:cNvSpPr txBox="1"/>
          <p:nvPr/>
        </p:nvSpPr>
        <p:spPr>
          <a:xfrm>
            <a:off x="2083330" y="4659494"/>
            <a:ext cx="5586940" cy="456087"/>
          </a:xfrm>
          <a:prstGeom prst="rect">
            <a:avLst/>
          </a:prstGeom>
        </p:spPr>
        <p:txBody>
          <a:bodyPr lIns="0" tIns="0" rIns="0" bIns="0" rtlCol="0" anchor="t">
            <a:spAutoFit/>
          </a:bodyPr>
          <a:lstStyle/>
          <a:p>
            <a:pPr algn="ctr" defTabSz="487650">
              <a:lnSpc>
                <a:spcPts val="3882"/>
              </a:lnSpc>
            </a:pPr>
            <a:r>
              <a:rPr lang="en-US" sz="2773">
                <a:solidFill>
                  <a:srgbClr val="000000"/>
                </a:solidFill>
                <a:latin typeface="Lazord Sans Serif"/>
              </a:rPr>
              <a:t>Our Guide is Mr Jatin Modi Sir.</a:t>
            </a:r>
          </a:p>
        </p:txBody>
      </p:sp>
      <p:sp>
        <p:nvSpPr>
          <p:cNvPr id="10" name="TextBox 10"/>
          <p:cNvSpPr txBox="1"/>
          <p:nvPr/>
        </p:nvSpPr>
        <p:spPr>
          <a:xfrm>
            <a:off x="2546388" y="3569042"/>
            <a:ext cx="5582815" cy="956159"/>
          </a:xfrm>
          <a:prstGeom prst="rect">
            <a:avLst/>
          </a:prstGeom>
        </p:spPr>
        <p:txBody>
          <a:bodyPr lIns="0" tIns="0" rIns="0" bIns="0" rtlCol="0" anchor="t">
            <a:spAutoFit/>
          </a:bodyPr>
          <a:lstStyle/>
          <a:p>
            <a:pPr marL="598725" lvl="1" indent="-299363" defTabSz="487650">
              <a:lnSpc>
                <a:spcPts val="3882"/>
              </a:lnSpc>
              <a:buFont typeface="Arial"/>
              <a:buChar char="•"/>
            </a:pPr>
            <a:r>
              <a:rPr lang="en-US" sz="2773">
                <a:solidFill>
                  <a:srgbClr val="000000"/>
                </a:solidFill>
                <a:latin typeface="Marcellus"/>
              </a:rPr>
              <a:t> AARTI KUMARI</a:t>
            </a:r>
          </a:p>
          <a:p>
            <a:pPr marL="598725" lvl="1" indent="-299363" defTabSz="487650">
              <a:lnSpc>
                <a:spcPts val="3882"/>
              </a:lnSpc>
              <a:buFont typeface="Arial"/>
              <a:buChar char="•"/>
            </a:pPr>
            <a:r>
              <a:rPr lang="en-US" sz="2773">
                <a:solidFill>
                  <a:srgbClr val="000000"/>
                </a:solidFill>
                <a:latin typeface="Marcellus"/>
              </a:rPr>
              <a:t> TANVEER ANSARI</a:t>
            </a:r>
          </a:p>
        </p:txBody>
      </p:sp>
    </p:spTree>
    <p:extLst>
      <p:ext uri="{BB962C8B-B14F-4D97-AF65-F5344CB8AC3E}">
        <p14:creationId xmlns:p14="http://schemas.microsoft.com/office/powerpoint/2010/main" val="1965075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851907" y="3327400"/>
            <a:ext cx="2027149" cy="654025"/>
          </a:xfrm>
          <a:prstGeom prst="rect">
            <a:avLst/>
          </a:prstGeom>
        </p:spPr>
        <p:txBody>
          <a:bodyPr lIns="0" tIns="0" rIns="0" bIns="0" rtlCol="0" anchor="t">
            <a:spAutoFit/>
          </a:bodyPr>
          <a:lstStyle/>
          <a:p>
            <a:pPr algn="ctr" defTabSz="487650">
              <a:lnSpc>
                <a:spcPts val="5120"/>
              </a:lnSpc>
            </a:pPr>
            <a:r>
              <a:rPr lang="en-US" sz="4266">
                <a:solidFill>
                  <a:srgbClr val="000000"/>
                </a:solidFill>
                <a:latin typeface="Marcellus"/>
              </a:rPr>
              <a:t>Content </a:t>
            </a:r>
          </a:p>
        </p:txBody>
      </p:sp>
      <p:grpSp>
        <p:nvGrpSpPr>
          <p:cNvPr id="5" name="Group 5"/>
          <p:cNvGrpSpPr/>
          <p:nvPr/>
        </p:nvGrpSpPr>
        <p:grpSpPr>
          <a:xfrm>
            <a:off x="3298755" y="1614065"/>
            <a:ext cx="5764719" cy="699515"/>
            <a:chOff x="0" y="0"/>
            <a:chExt cx="19295102" cy="2341349"/>
          </a:xfrm>
        </p:grpSpPr>
        <p:sp>
          <p:nvSpPr>
            <p:cNvPr id="6" name="Freeform 6"/>
            <p:cNvSpPr/>
            <p:nvPr/>
          </p:nvSpPr>
          <p:spPr>
            <a:xfrm>
              <a:off x="0" y="0"/>
              <a:ext cx="19295101" cy="2341349"/>
            </a:xfrm>
            <a:custGeom>
              <a:avLst/>
              <a:gdLst/>
              <a:ahLst/>
              <a:cxnLst/>
              <a:rect l="l" t="t" r="r" b="b"/>
              <a:pathLst>
                <a:path w="19295101" h="2341349">
                  <a:moveTo>
                    <a:pt x="18990301" y="0"/>
                  </a:moveTo>
                  <a:lnTo>
                    <a:pt x="304800" y="0"/>
                  </a:lnTo>
                  <a:cubicBezTo>
                    <a:pt x="135890" y="0"/>
                    <a:pt x="0" y="135890"/>
                    <a:pt x="0" y="304800"/>
                  </a:cubicBezTo>
                  <a:lnTo>
                    <a:pt x="0" y="2036549"/>
                  </a:lnTo>
                  <a:cubicBezTo>
                    <a:pt x="0" y="2205459"/>
                    <a:pt x="135890" y="2341349"/>
                    <a:pt x="304800" y="2341349"/>
                  </a:cubicBezTo>
                  <a:lnTo>
                    <a:pt x="18990301" y="2341349"/>
                  </a:lnTo>
                  <a:cubicBezTo>
                    <a:pt x="19159212" y="2341349"/>
                    <a:pt x="19295101" y="2205459"/>
                    <a:pt x="19295101" y="2036549"/>
                  </a:cubicBezTo>
                  <a:lnTo>
                    <a:pt x="19295101" y="304800"/>
                  </a:lnTo>
                  <a:cubicBezTo>
                    <a:pt x="19295101" y="135890"/>
                    <a:pt x="19159212" y="0"/>
                    <a:pt x="18990301" y="0"/>
                  </a:cubicBezTo>
                  <a:close/>
                </a:path>
              </a:pathLst>
            </a:custGeom>
            <a:solidFill>
              <a:srgbClr val="F1D1C7"/>
            </a:solidFill>
          </p:spPr>
        </p:sp>
      </p:grpSp>
      <p:grpSp>
        <p:nvGrpSpPr>
          <p:cNvPr id="7" name="Group 7"/>
          <p:cNvGrpSpPr/>
          <p:nvPr/>
        </p:nvGrpSpPr>
        <p:grpSpPr>
          <a:xfrm>
            <a:off x="3298755" y="2389781"/>
            <a:ext cx="5764719" cy="758286"/>
            <a:chOff x="0" y="0"/>
            <a:chExt cx="19295102" cy="2538062"/>
          </a:xfrm>
        </p:grpSpPr>
        <p:sp>
          <p:nvSpPr>
            <p:cNvPr id="8" name="Freeform 8"/>
            <p:cNvSpPr/>
            <p:nvPr/>
          </p:nvSpPr>
          <p:spPr>
            <a:xfrm>
              <a:off x="0" y="0"/>
              <a:ext cx="19295101" cy="2538062"/>
            </a:xfrm>
            <a:custGeom>
              <a:avLst/>
              <a:gdLst/>
              <a:ahLst/>
              <a:cxnLst/>
              <a:rect l="l" t="t" r="r" b="b"/>
              <a:pathLst>
                <a:path w="19295101" h="2538062">
                  <a:moveTo>
                    <a:pt x="18990301" y="0"/>
                  </a:moveTo>
                  <a:lnTo>
                    <a:pt x="304800" y="0"/>
                  </a:lnTo>
                  <a:cubicBezTo>
                    <a:pt x="135890" y="0"/>
                    <a:pt x="0" y="135890"/>
                    <a:pt x="0" y="304800"/>
                  </a:cubicBezTo>
                  <a:lnTo>
                    <a:pt x="0" y="2233262"/>
                  </a:lnTo>
                  <a:cubicBezTo>
                    <a:pt x="0" y="2402172"/>
                    <a:pt x="135890" y="2538062"/>
                    <a:pt x="304800" y="2538062"/>
                  </a:cubicBezTo>
                  <a:lnTo>
                    <a:pt x="18990301" y="2538062"/>
                  </a:lnTo>
                  <a:cubicBezTo>
                    <a:pt x="19159212" y="2538062"/>
                    <a:pt x="19295101" y="2402172"/>
                    <a:pt x="19295101" y="2233262"/>
                  </a:cubicBezTo>
                  <a:lnTo>
                    <a:pt x="19295101" y="304800"/>
                  </a:lnTo>
                  <a:cubicBezTo>
                    <a:pt x="19295101" y="135890"/>
                    <a:pt x="19159212" y="0"/>
                    <a:pt x="18990301" y="0"/>
                  </a:cubicBezTo>
                  <a:close/>
                </a:path>
              </a:pathLst>
            </a:custGeom>
            <a:solidFill>
              <a:srgbClr val="F1D1C7"/>
            </a:solidFill>
          </p:spPr>
        </p:sp>
      </p:grpSp>
      <p:grpSp>
        <p:nvGrpSpPr>
          <p:cNvPr id="9" name="Group 9"/>
          <p:cNvGrpSpPr/>
          <p:nvPr/>
        </p:nvGrpSpPr>
        <p:grpSpPr>
          <a:xfrm>
            <a:off x="3298755" y="3209705"/>
            <a:ext cx="5764719" cy="690567"/>
            <a:chOff x="0" y="0"/>
            <a:chExt cx="19295102" cy="2311400"/>
          </a:xfrm>
        </p:grpSpPr>
        <p:sp>
          <p:nvSpPr>
            <p:cNvPr id="10" name="Freeform 10"/>
            <p:cNvSpPr/>
            <p:nvPr/>
          </p:nvSpPr>
          <p:spPr>
            <a:xfrm>
              <a:off x="0" y="0"/>
              <a:ext cx="19295101" cy="2311400"/>
            </a:xfrm>
            <a:custGeom>
              <a:avLst/>
              <a:gdLst/>
              <a:ahLst/>
              <a:cxnLst/>
              <a:rect l="l" t="t" r="r" b="b"/>
              <a:pathLst>
                <a:path w="19295101" h="2311400">
                  <a:moveTo>
                    <a:pt x="18990301" y="0"/>
                  </a:moveTo>
                  <a:lnTo>
                    <a:pt x="304800" y="0"/>
                  </a:lnTo>
                  <a:cubicBezTo>
                    <a:pt x="135890" y="0"/>
                    <a:pt x="0" y="135890"/>
                    <a:pt x="0" y="304800"/>
                  </a:cubicBezTo>
                  <a:lnTo>
                    <a:pt x="0" y="2006600"/>
                  </a:lnTo>
                  <a:cubicBezTo>
                    <a:pt x="0" y="2175510"/>
                    <a:pt x="135890" y="2311400"/>
                    <a:pt x="304800" y="2311400"/>
                  </a:cubicBezTo>
                  <a:lnTo>
                    <a:pt x="18990301" y="2311400"/>
                  </a:lnTo>
                  <a:cubicBezTo>
                    <a:pt x="19159212" y="2311400"/>
                    <a:pt x="19295101" y="2175510"/>
                    <a:pt x="19295101" y="2006600"/>
                  </a:cubicBezTo>
                  <a:lnTo>
                    <a:pt x="19295101" y="304800"/>
                  </a:lnTo>
                  <a:cubicBezTo>
                    <a:pt x="19295101" y="135890"/>
                    <a:pt x="19159212" y="0"/>
                    <a:pt x="18990301" y="0"/>
                  </a:cubicBezTo>
                  <a:close/>
                </a:path>
              </a:pathLst>
            </a:custGeom>
            <a:solidFill>
              <a:srgbClr val="F1D1C7"/>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984001">
            <a:off x="-740713" y="315400"/>
            <a:ext cx="2753128" cy="2295281"/>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77403" y="4358640"/>
            <a:ext cx="1549006" cy="2377953"/>
          </a:xfrm>
          <a:prstGeom prst="rect">
            <a:avLst/>
          </a:prstGeom>
        </p:spPr>
      </p:pic>
      <p:sp>
        <p:nvSpPr>
          <p:cNvPr id="13" name="TextBox 13"/>
          <p:cNvSpPr txBox="1"/>
          <p:nvPr/>
        </p:nvSpPr>
        <p:spPr>
          <a:xfrm>
            <a:off x="3551166" y="1686116"/>
            <a:ext cx="4309349" cy="350802"/>
          </a:xfrm>
          <a:prstGeom prst="rect">
            <a:avLst/>
          </a:prstGeom>
        </p:spPr>
        <p:txBody>
          <a:bodyPr lIns="0" tIns="0" rIns="0" bIns="0" rtlCol="0" anchor="t">
            <a:spAutoFit/>
          </a:bodyPr>
          <a:lstStyle/>
          <a:p>
            <a:pPr defTabSz="487650">
              <a:lnSpc>
                <a:spcPts val="2986"/>
              </a:lnSpc>
            </a:pPr>
            <a:r>
              <a:rPr lang="en-US" sz="2133">
                <a:solidFill>
                  <a:srgbClr val="000000"/>
                </a:solidFill>
                <a:latin typeface="Lazord Sans Serif"/>
              </a:rPr>
              <a:t>1) Modules </a:t>
            </a:r>
          </a:p>
        </p:txBody>
      </p:sp>
      <p:sp>
        <p:nvSpPr>
          <p:cNvPr id="14" name="TextBox 14"/>
          <p:cNvSpPr txBox="1"/>
          <p:nvPr/>
        </p:nvSpPr>
        <p:spPr>
          <a:xfrm>
            <a:off x="3551166" y="2261126"/>
            <a:ext cx="5764719" cy="735522"/>
          </a:xfrm>
          <a:prstGeom prst="rect">
            <a:avLst/>
          </a:prstGeom>
        </p:spPr>
        <p:txBody>
          <a:bodyPr lIns="0" tIns="0" rIns="0" bIns="0" rtlCol="0" anchor="t">
            <a:spAutoFit/>
          </a:bodyPr>
          <a:lstStyle/>
          <a:p>
            <a:pPr defTabSz="487650">
              <a:lnSpc>
                <a:spcPts val="2986"/>
              </a:lnSpc>
            </a:pPr>
            <a:r>
              <a:rPr lang="en-US" sz="2133">
                <a:solidFill>
                  <a:srgbClr val="000000"/>
                </a:solidFill>
                <a:latin typeface="Lazord Sans Serif"/>
              </a:rPr>
              <a:t>2) Proposed System and </a:t>
            </a:r>
          </a:p>
          <a:p>
            <a:pPr defTabSz="487650">
              <a:lnSpc>
                <a:spcPts val="2986"/>
              </a:lnSpc>
            </a:pPr>
            <a:r>
              <a:rPr lang="en-US" sz="2133">
                <a:solidFill>
                  <a:srgbClr val="000000"/>
                </a:solidFill>
                <a:latin typeface="Lazord Sans Serif"/>
              </a:rPr>
              <a:t>       It's Drawbacks </a:t>
            </a:r>
          </a:p>
        </p:txBody>
      </p:sp>
      <p:sp>
        <p:nvSpPr>
          <p:cNvPr id="15" name="TextBox 15"/>
          <p:cNvSpPr txBox="1"/>
          <p:nvPr/>
        </p:nvSpPr>
        <p:spPr>
          <a:xfrm>
            <a:off x="3551166" y="3085779"/>
            <a:ext cx="5764719" cy="735522"/>
          </a:xfrm>
          <a:prstGeom prst="rect">
            <a:avLst/>
          </a:prstGeom>
        </p:spPr>
        <p:txBody>
          <a:bodyPr lIns="0" tIns="0" rIns="0" bIns="0" rtlCol="0" anchor="t">
            <a:spAutoFit/>
          </a:bodyPr>
          <a:lstStyle/>
          <a:p>
            <a:pPr defTabSz="487650">
              <a:lnSpc>
                <a:spcPts val="2986"/>
              </a:lnSpc>
            </a:pPr>
            <a:r>
              <a:rPr lang="en-US" sz="2133">
                <a:solidFill>
                  <a:srgbClr val="000000"/>
                </a:solidFill>
                <a:latin typeface="Lazord Sans Serif"/>
              </a:rPr>
              <a:t>3)Proposed System and </a:t>
            </a:r>
          </a:p>
          <a:p>
            <a:pPr defTabSz="487650">
              <a:lnSpc>
                <a:spcPts val="2986"/>
              </a:lnSpc>
            </a:pPr>
            <a:r>
              <a:rPr lang="en-US" sz="2133">
                <a:solidFill>
                  <a:srgbClr val="000000"/>
                </a:solidFill>
                <a:latin typeface="Lazord Sans Serif"/>
              </a:rPr>
              <a:t>    It's Features</a:t>
            </a:r>
          </a:p>
        </p:txBody>
      </p:sp>
      <p:grpSp>
        <p:nvGrpSpPr>
          <p:cNvPr id="16" name="Group 16"/>
          <p:cNvGrpSpPr/>
          <p:nvPr/>
        </p:nvGrpSpPr>
        <p:grpSpPr>
          <a:xfrm>
            <a:off x="3298755" y="3982720"/>
            <a:ext cx="5764719" cy="819996"/>
            <a:chOff x="0" y="0"/>
            <a:chExt cx="19295102" cy="2744611"/>
          </a:xfrm>
        </p:grpSpPr>
        <p:sp>
          <p:nvSpPr>
            <p:cNvPr id="17" name="Freeform 17"/>
            <p:cNvSpPr/>
            <p:nvPr/>
          </p:nvSpPr>
          <p:spPr>
            <a:xfrm>
              <a:off x="0" y="0"/>
              <a:ext cx="19295101" cy="2744611"/>
            </a:xfrm>
            <a:custGeom>
              <a:avLst/>
              <a:gdLst/>
              <a:ahLst/>
              <a:cxnLst/>
              <a:rect l="l" t="t" r="r" b="b"/>
              <a:pathLst>
                <a:path w="19295101" h="2744611">
                  <a:moveTo>
                    <a:pt x="18990301" y="0"/>
                  </a:moveTo>
                  <a:lnTo>
                    <a:pt x="304800" y="0"/>
                  </a:lnTo>
                  <a:cubicBezTo>
                    <a:pt x="135890" y="0"/>
                    <a:pt x="0" y="135890"/>
                    <a:pt x="0" y="304800"/>
                  </a:cubicBezTo>
                  <a:lnTo>
                    <a:pt x="0" y="2439811"/>
                  </a:lnTo>
                  <a:cubicBezTo>
                    <a:pt x="0" y="2608721"/>
                    <a:pt x="135890" y="2744611"/>
                    <a:pt x="304800" y="2744611"/>
                  </a:cubicBezTo>
                  <a:lnTo>
                    <a:pt x="18990301" y="2744611"/>
                  </a:lnTo>
                  <a:cubicBezTo>
                    <a:pt x="19159212" y="2744611"/>
                    <a:pt x="19295101" y="2608721"/>
                    <a:pt x="19295101" y="2439811"/>
                  </a:cubicBezTo>
                  <a:lnTo>
                    <a:pt x="19295101" y="304800"/>
                  </a:lnTo>
                  <a:cubicBezTo>
                    <a:pt x="19295101" y="135890"/>
                    <a:pt x="19159212" y="0"/>
                    <a:pt x="18990301" y="0"/>
                  </a:cubicBezTo>
                  <a:close/>
                </a:path>
              </a:pathLst>
            </a:custGeom>
            <a:solidFill>
              <a:srgbClr val="F1D1C7"/>
            </a:solidFill>
          </p:spPr>
        </p:sp>
      </p:grpSp>
      <p:sp>
        <p:nvSpPr>
          <p:cNvPr id="18" name="TextBox 18"/>
          <p:cNvSpPr txBox="1"/>
          <p:nvPr/>
        </p:nvSpPr>
        <p:spPr>
          <a:xfrm>
            <a:off x="3551166" y="3897927"/>
            <a:ext cx="5764719" cy="761106"/>
          </a:xfrm>
          <a:prstGeom prst="rect">
            <a:avLst/>
          </a:prstGeom>
        </p:spPr>
        <p:txBody>
          <a:bodyPr lIns="0" tIns="0" rIns="0" bIns="0" rtlCol="0" anchor="t">
            <a:spAutoFit/>
          </a:bodyPr>
          <a:lstStyle/>
          <a:p>
            <a:pPr defTabSz="487650">
              <a:lnSpc>
                <a:spcPts val="3135"/>
              </a:lnSpc>
            </a:pPr>
            <a:r>
              <a:rPr lang="en-US" sz="2239">
                <a:solidFill>
                  <a:srgbClr val="000000"/>
                </a:solidFill>
                <a:latin typeface="Lazord Sans Serif"/>
              </a:rPr>
              <a:t>4) Hardware  </a:t>
            </a:r>
          </a:p>
          <a:p>
            <a:pPr defTabSz="487650">
              <a:lnSpc>
                <a:spcPts val="3135"/>
              </a:lnSpc>
            </a:pPr>
            <a:r>
              <a:rPr lang="en-US" sz="2239">
                <a:solidFill>
                  <a:srgbClr val="000000"/>
                </a:solidFill>
                <a:latin typeface="Lazord Sans Serif"/>
              </a:rPr>
              <a:t>     Specifications                       </a:t>
            </a:r>
          </a:p>
        </p:txBody>
      </p:sp>
      <p:grpSp>
        <p:nvGrpSpPr>
          <p:cNvPr id="19" name="Group 19"/>
          <p:cNvGrpSpPr/>
          <p:nvPr/>
        </p:nvGrpSpPr>
        <p:grpSpPr>
          <a:xfrm>
            <a:off x="3298755" y="4883997"/>
            <a:ext cx="5764719" cy="699515"/>
            <a:chOff x="0" y="0"/>
            <a:chExt cx="19295102" cy="2341349"/>
          </a:xfrm>
        </p:grpSpPr>
        <p:sp>
          <p:nvSpPr>
            <p:cNvPr id="20" name="Freeform 20"/>
            <p:cNvSpPr/>
            <p:nvPr/>
          </p:nvSpPr>
          <p:spPr>
            <a:xfrm>
              <a:off x="0" y="0"/>
              <a:ext cx="19295101" cy="2341349"/>
            </a:xfrm>
            <a:custGeom>
              <a:avLst/>
              <a:gdLst/>
              <a:ahLst/>
              <a:cxnLst/>
              <a:rect l="l" t="t" r="r" b="b"/>
              <a:pathLst>
                <a:path w="19295101" h="2341349">
                  <a:moveTo>
                    <a:pt x="18990301" y="0"/>
                  </a:moveTo>
                  <a:lnTo>
                    <a:pt x="304800" y="0"/>
                  </a:lnTo>
                  <a:cubicBezTo>
                    <a:pt x="135890" y="0"/>
                    <a:pt x="0" y="135890"/>
                    <a:pt x="0" y="304800"/>
                  </a:cubicBezTo>
                  <a:lnTo>
                    <a:pt x="0" y="2036549"/>
                  </a:lnTo>
                  <a:cubicBezTo>
                    <a:pt x="0" y="2205459"/>
                    <a:pt x="135890" y="2341349"/>
                    <a:pt x="304800" y="2341349"/>
                  </a:cubicBezTo>
                  <a:lnTo>
                    <a:pt x="18990301" y="2341349"/>
                  </a:lnTo>
                  <a:cubicBezTo>
                    <a:pt x="19159212" y="2341349"/>
                    <a:pt x="19295101" y="2205459"/>
                    <a:pt x="19295101" y="2036549"/>
                  </a:cubicBezTo>
                  <a:lnTo>
                    <a:pt x="19295101" y="304800"/>
                  </a:lnTo>
                  <a:cubicBezTo>
                    <a:pt x="19295101" y="135890"/>
                    <a:pt x="19159212" y="0"/>
                    <a:pt x="18990301" y="0"/>
                  </a:cubicBezTo>
                  <a:close/>
                </a:path>
              </a:pathLst>
            </a:custGeom>
            <a:solidFill>
              <a:srgbClr val="F1D1C7"/>
            </a:solidFill>
          </p:spPr>
        </p:sp>
      </p:grpSp>
      <p:sp>
        <p:nvSpPr>
          <p:cNvPr id="21" name="TextBox 21"/>
          <p:cNvSpPr txBox="1"/>
          <p:nvPr/>
        </p:nvSpPr>
        <p:spPr>
          <a:xfrm>
            <a:off x="3551166" y="4746836"/>
            <a:ext cx="4309349" cy="735522"/>
          </a:xfrm>
          <a:prstGeom prst="rect">
            <a:avLst/>
          </a:prstGeom>
        </p:spPr>
        <p:txBody>
          <a:bodyPr lIns="0" tIns="0" rIns="0" bIns="0" rtlCol="0" anchor="t">
            <a:spAutoFit/>
          </a:bodyPr>
          <a:lstStyle/>
          <a:p>
            <a:pPr defTabSz="487650">
              <a:lnSpc>
                <a:spcPts val="2986"/>
              </a:lnSpc>
            </a:pPr>
            <a:r>
              <a:rPr lang="en-US" sz="2133">
                <a:solidFill>
                  <a:srgbClr val="000000"/>
                </a:solidFill>
                <a:latin typeface="Lazord Sans Serif"/>
              </a:rPr>
              <a:t>5)Software </a:t>
            </a:r>
          </a:p>
          <a:p>
            <a:pPr defTabSz="487650">
              <a:lnSpc>
                <a:spcPts val="2986"/>
              </a:lnSpc>
            </a:pPr>
            <a:r>
              <a:rPr lang="en-US" sz="2133">
                <a:solidFill>
                  <a:srgbClr val="000000"/>
                </a:solidFill>
                <a:latin typeface="Lazord Sans Serif"/>
              </a:rPr>
              <a:t>    Specifications</a:t>
            </a:r>
          </a:p>
        </p:txBody>
      </p:sp>
    </p:spTree>
    <p:extLst>
      <p:ext uri="{BB962C8B-B14F-4D97-AF65-F5344CB8AC3E}">
        <p14:creationId xmlns:p14="http://schemas.microsoft.com/office/powerpoint/2010/main" val="345986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grpSp>
        <p:nvGrpSpPr>
          <p:cNvPr id="2" name="Group 2"/>
          <p:cNvGrpSpPr/>
          <p:nvPr/>
        </p:nvGrpSpPr>
        <p:grpSpPr>
          <a:xfrm>
            <a:off x="1180642" y="2054058"/>
            <a:ext cx="7670135" cy="3339001"/>
            <a:chOff x="0" y="0"/>
            <a:chExt cx="1489636" cy="648476"/>
          </a:xfrm>
        </p:grpSpPr>
        <p:sp>
          <p:nvSpPr>
            <p:cNvPr id="3" name="Freeform 3"/>
            <p:cNvSpPr/>
            <p:nvPr/>
          </p:nvSpPr>
          <p:spPr>
            <a:xfrm>
              <a:off x="92710" y="106680"/>
              <a:ext cx="1385496" cy="529096"/>
            </a:xfrm>
            <a:custGeom>
              <a:avLst/>
              <a:gdLst/>
              <a:ahLst/>
              <a:cxnLst/>
              <a:rect l="l" t="t" r="r" b="b"/>
              <a:pathLst>
                <a:path w="1385496" h="529096">
                  <a:moveTo>
                    <a:pt x="1358826" y="339866"/>
                  </a:moveTo>
                  <a:cubicBezTo>
                    <a:pt x="1358826" y="427496"/>
                    <a:pt x="1282626" y="498616"/>
                    <a:pt x="1201346" y="498616"/>
                  </a:cubicBezTo>
                  <a:lnTo>
                    <a:pt x="66040" y="498616"/>
                  </a:lnTo>
                  <a:cubicBezTo>
                    <a:pt x="43180" y="498616"/>
                    <a:pt x="20320" y="493536"/>
                    <a:pt x="0" y="484646"/>
                  </a:cubicBezTo>
                  <a:cubicBezTo>
                    <a:pt x="26670" y="512586"/>
                    <a:pt x="63500" y="529096"/>
                    <a:pt x="102958" y="529096"/>
                  </a:cubicBezTo>
                  <a:lnTo>
                    <a:pt x="1239446" y="529096"/>
                  </a:lnTo>
                  <a:cubicBezTo>
                    <a:pt x="1319456" y="529096"/>
                    <a:pt x="1385496" y="463056"/>
                    <a:pt x="1385496" y="383046"/>
                  </a:cubicBezTo>
                  <a:lnTo>
                    <a:pt x="1385496" y="95250"/>
                  </a:lnTo>
                  <a:cubicBezTo>
                    <a:pt x="1385496" y="58420"/>
                    <a:pt x="1371526" y="25400"/>
                    <a:pt x="1349936" y="0"/>
                  </a:cubicBezTo>
                  <a:cubicBezTo>
                    <a:pt x="1356286" y="16510"/>
                    <a:pt x="1358826" y="34290"/>
                    <a:pt x="1358826" y="52070"/>
                  </a:cubicBezTo>
                  <a:lnTo>
                    <a:pt x="1358826" y="339866"/>
                  </a:lnTo>
                  <a:lnTo>
                    <a:pt x="1358826" y="339866"/>
                  </a:lnTo>
                  <a:close/>
                </a:path>
              </a:pathLst>
            </a:custGeom>
            <a:solidFill>
              <a:srgbClr val="302E2E"/>
            </a:solidFill>
          </p:spPr>
        </p:sp>
        <p:sp>
          <p:nvSpPr>
            <p:cNvPr id="4" name="Freeform 4"/>
            <p:cNvSpPr/>
            <p:nvPr/>
          </p:nvSpPr>
          <p:spPr>
            <a:xfrm>
              <a:off x="12700" y="12700"/>
              <a:ext cx="1424866" cy="579896"/>
            </a:xfrm>
            <a:custGeom>
              <a:avLst/>
              <a:gdLst/>
              <a:ahLst/>
              <a:cxnLst/>
              <a:rect l="l" t="t" r="r" b="b"/>
              <a:pathLst>
                <a:path w="1424866" h="579896">
                  <a:moveTo>
                    <a:pt x="146050" y="579896"/>
                  </a:moveTo>
                  <a:lnTo>
                    <a:pt x="1278816" y="579896"/>
                  </a:lnTo>
                  <a:cubicBezTo>
                    <a:pt x="1358826" y="579896"/>
                    <a:pt x="1424866" y="513856"/>
                    <a:pt x="1424866" y="433846"/>
                  </a:cubicBezTo>
                  <a:lnTo>
                    <a:pt x="1424866" y="146050"/>
                  </a:lnTo>
                  <a:cubicBezTo>
                    <a:pt x="1424866" y="66040"/>
                    <a:pt x="1358826" y="0"/>
                    <a:pt x="1278816" y="0"/>
                  </a:cubicBezTo>
                  <a:lnTo>
                    <a:pt x="146050" y="0"/>
                  </a:lnTo>
                  <a:cubicBezTo>
                    <a:pt x="66040" y="0"/>
                    <a:pt x="0" y="66040"/>
                    <a:pt x="0" y="146050"/>
                  </a:cubicBezTo>
                  <a:lnTo>
                    <a:pt x="0" y="433846"/>
                  </a:lnTo>
                  <a:cubicBezTo>
                    <a:pt x="0" y="515126"/>
                    <a:pt x="66040" y="579896"/>
                    <a:pt x="146050" y="579896"/>
                  </a:cubicBezTo>
                  <a:close/>
                </a:path>
              </a:pathLst>
            </a:custGeom>
            <a:solidFill>
              <a:srgbClr val="FFBD59"/>
            </a:solidFill>
          </p:spPr>
        </p:sp>
        <p:sp>
          <p:nvSpPr>
            <p:cNvPr id="5" name="Freeform 5"/>
            <p:cNvSpPr/>
            <p:nvPr/>
          </p:nvSpPr>
          <p:spPr>
            <a:xfrm>
              <a:off x="0" y="0"/>
              <a:ext cx="1489636" cy="648476"/>
            </a:xfrm>
            <a:custGeom>
              <a:avLst/>
              <a:gdLst/>
              <a:ahLst/>
              <a:cxnLst/>
              <a:rect l="l" t="t" r="r" b="b"/>
              <a:pathLst>
                <a:path w="1489636" h="648476">
                  <a:moveTo>
                    <a:pt x="1426136" y="74930"/>
                  </a:moveTo>
                  <a:cubicBezTo>
                    <a:pt x="1398196" y="30480"/>
                    <a:pt x="1348666" y="0"/>
                    <a:pt x="1291516" y="0"/>
                  </a:cubicBezTo>
                  <a:lnTo>
                    <a:pt x="158750" y="0"/>
                  </a:lnTo>
                  <a:cubicBezTo>
                    <a:pt x="71120" y="0"/>
                    <a:pt x="0" y="71120"/>
                    <a:pt x="0" y="158750"/>
                  </a:cubicBezTo>
                  <a:lnTo>
                    <a:pt x="0" y="446546"/>
                  </a:lnTo>
                  <a:cubicBezTo>
                    <a:pt x="0" y="498616"/>
                    <a:pt x="25400" y="544336"/>
                    <a:pt x="63500" y="573546"/>
                  </a:cubicBezTo>
                  <a:cubicBezTo>
                    <a:pt x="91440" y="617996"/>
                    <a:pt x="140970" y="648476"/>
                    <a:pt x="196753" y="648476"/>
                  </a:cubicBezTo>
                  <a:lnTo>
                    <a:pt x="1330886" y="648476"/>
                  </a:lnTo>
                  <a:cubicBezTo>
                    <a:pt x="1418516" y="648476"/>
                    <a:pt x="1489636" y="577356"/>
                    <a:pt x="1489636" y="489726"/>
                  </a:cubicBezTo>
                  <a:lnTo>
                    <a:pt x="1489636" y="201930"/>
                  </a:lnTo>
                  <a:cubicBezTo>
                    <a:pt x="1489636" y="149860"/>
                    <a:pt x="1464236" y="104140"/>
                    <a:pt x="1426136" y="74930"/>
                  </a:cubicBezTo>
                  <a:close/>
                  <a:moveTo>
                    <a:pt x="12700" y="446546"/>
                  </a:moveTo>
                  <a:lnTo>
                    <a:pt x="12700" y="158750"/>
                  </a:lnTo>
                  <a:cubicBezTo>
                    <a:pt x="12700" y="78740"/>
                    <a:pt x="78740" y="12700"/>
                    <a:pt x="158750" y="12700"/>
                  </a:cubicBezTo>
                  <a:lnTo>
                    <a:pt x="1291516" y="12700"/>
                  </a:lnTo>
                  <a:cubicBezTo>
                    <a:pt x="1371526" y="12700"/>
                    <a:pt x="1437566" y="78740"/>
                    <a:pt x="1437566" y="158750"/>
                  </a:cubicBezTo>
                  <a:lnTo>
                    <a:pt x="1437566" y="446546"/>
                  </a:lnTo>
                  <a:cubicBezTo>
                    <a:pt x="1437566" y="526556"/>
                    <a:pt x="1371526" y="592596"/>
                    <a:pt x="1291516" y="592596"/>
                  </a:cubicBezTo>
                  <a:lnTo>
                    <a:pt x="158750" y="592596"/>
                  </a:lnTo>
                  <a:cubicBezTo>
                    <a:pt x="78740" y="592596"/>
                    <a:pt x="12700" y="527826"/>
                    <a:pt x="12700" y="446546"/>
                  </a:cubicBezTo>
                  <a:close/>
                  <a:moveTo>
                    <a:pt x="1478206" y="489726"/>
                  </a:moveTo>
                  <a:cubicBezTo>
                    <a:pt x="1478206" y="569736"/>
                    <a:pt x="1410896" y="635776"/>
                    <a:pt x="1330886" y="635776"/>
                  </a:cubicBezTo>
                  <a:lnTo>
                    <a:pt x="196753" y="635776"/>
                  </a:lnTo>
                  <a:cubicBezTo>
                    <a:pt x="157480" y="635776"/>
                    <a:pt x="120650" y="619266"/>
                    <a:pt x="93980" y="591326"/>
                  </a:cubicBezTo>
                  <a:cubicBezTo>
                    <a:pt x="114300" y="600216"/>
                    <a:pt x="135890" y="605296"/>
                    <a:pt x="160020" y="605296"/>
                  </a:cubicBezTo>
                  <a:lnTo>
                    <a:pt x="1292786" y="605296"/>
                  </a:lnTo>
                  <a:cubicBezTo>
                    <a:pt x="1380416" y="605296"/>
                    <a:pt x="1451536" y="534176"/>
                    <a:pt x="1451536" y="446546"/>
                  </a:cubicBezTo>
                  <a:lnTo>
                    <a:pt x="1451536" y="158750"/>
                  </a:lnTo>
                  <a:cubicBezTo>
                    <a:pt x="1451536" y="140970"/>
                    <a:pt x="1447726" y="123190"/>
                    <a:pt x="1442646" y="106680"/>
                  </a:cubicBezTo>
                  <a:cubicBezTo>
                    <a:pt x="1464236" y="132080"/>
                    <a:pt x="1478206" y="165100"/>
                    <a:pt x="1478206" y="201930"/>
                  </a:cubicBezTo>
                  <a:lnTo>
                    <a:pt x="1478206" y="489726"/>
                  </a:lnTo>
                  <a:cubicBezTo>
                    <a:pt x="1478206" y="489726"/>
                    <a:pt x="1478206" y="489726"/>
                    <a:pt x="1478206" y="489726"/>
                  </a:cubicBezTo>
                  <a:close/>
                </a:path>
              </a:pathLst>
            </a:custGeom>
            <a:solidFill>
              <a:srgbClr val="302E2E"/>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92317" y="5255636"/>
            <a:ext cx="2361283" cy="2059564"/>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61283" cy="2059564"/>
          </a:xfrm>
          <a:prstGeom prst="rect">
            <a:avLst/>
          </a:prstGeom>
        </p:spPr>
      </p:pic>
      <p:sp>
        <p:nvSpPr>
          <p:cNvPr id="8" name="TextBox 8"/>
          <p:cNvSpPr txBox="1"/>
          <p:nvPr/>
        </p:nvSpPr>
        <p:spPr>
          <a:xfrm>
            <a:off x="1180642" y="2813017"/>
            <a:ext cx="7392317" cy="1879158"/>
          </a:xfrm>
          <a:prstGeom prst="rect">
            <a:avLst/>
          </a:prstGeom>
        </p:spPr>
        <p:txBody>
          <a:bodyPr lIns="0" tIns="0" rIns="0" bIns="0" rtlCol="0" anchor="t">
            <a:spAutoFit/>
          </a:bodyPr>
          <a:lstStyle/>
          <a:p>
            <a:pPr marL="0" lvl="0" indent="0" algn="ctr">
              <a:lnSpc>
                <a:spcPts val="7232"/>
              </a:lnSpc>
              <a:spcBef>
                <a:spcPct val="0"/>
              </a:spcBef>
            </a:pPr>
            <a:r>
              <a:rPr lang="en-US" sz="7232" spc="303">
                <a:solidFill>
                  <a:srgbClr val="000000"/>
                </a:solidFill>
                <a:latin typeface="Alfa Slab One"/>
              </a:rPr>
              <a:t>WATERFALL MODEL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2246426" y="1808480"/>
            <a:ext cx="5260749" cy="654025"/>
          </a:xfrm>
          <a:prstGeom prst="rect">
            <a:avLst/>
          </a:prstGeom>
        </p:spPr>
        <p:txBody>
          <a:bodyPr lIns="0" tIns="0" rIns="0" bIns="0" rtlCol="0" anchor="t">
            <a:spAutoFit/>
          </a:bodyPr>
          <a:lstStyle/>
          <a:p>
            <a:pPr algn="ctr" defTabSz="487650">
              <a:lnSpc>
                <a:spcPts val="5120"/>
              </a:lnSpc>
            </a:pPr>
            <a:r>
              <a:rPr lang="en-US" sz="4266">
                <a:solidFill>
                  <a:srgbClr val="000000"/>
                </a:solidFill>
                <a:latin typeface="Marcellus"/>
              </a:rPr>
              <a:t>Modules</a:t>
            </a:r>
          </a:p>
        </p:txBody>
      </p:sp>
      <p:grpSp>
        <p:nvGrpSpPr>
          <p:cNvPr id="5" name="Group 5"/>
          <p:cNvGrpSpPr/>
          <p:nvPr/>
        </p:nvGrpSpPr>
        <p:grpSpPr>
          <a:xfrm>
            <a:off x="799723" y="2856178"/>
            <a:ext cx="2548452" cy="2870685"/>
            <a:chOff x="0" y="0"/>
            <a:chExt cx="10859316" cy="12232393"/>
          </a:xfrm>
        </p:grpSpPr>
        <p:sp>
          <p:nvSpPr>
            <p:cNvPr id="6" name="Freeform 6"/>
            <p:cNvSpPr/>
            <p:nvPr/>
          </p:nvSpPr>
          <p:spPr>
            <a:xfrm>
              <a:off x="0" y="0"/>
              <a:ext cx="10859316" cy="12232394"/>
            </a:xfrm>
            <a:custGeom>
              <a:avLst/>
              <a:gdLst/>
              <a:ahLst/>
              <a:cxnLst/>
              <a:rect l="l" t="t" r="r" b="b"/>
              <a:pathLst>
                <a:path w="10859316" h="12232394">
                  <a:moveTo>
                    <a:pt x="10554516" y="0"/>
                  </a:moveTo>
                  <a:lnTo>
                    <a:pt x="304800" y="0"/>
                  </a:lnTo>
                  <a:cubicBezTo>
                    <a:pt x="135890" y="0"/>
                    <a:pt x="0" y="135890"/>
                    <a:pt x="0" y="304800"/>
                  </a:cubicBezTo>
                  <a:lnTo>
                    <a:pt x="0" y="11927594"/>
                  </a:lnTo>
                  <a:cubicBezTo>
                    <a:pt x="0" y="12096504"/>
                    <a:pt x="135890" y="12232394"/>
                    <a:pt x="304800" y="12232394"/>
                  </a:cubicBezTo>
                  <a:lnTo>
                    <a:pt x="10554516" y="12232394"/>
                  </a:lnTo>
                  <a:cubicBezTo>
                    <a:pt x="10723426" y="12232394"/>
                    <a:pt x="10859316" y="12096504"/>
                    <a:pt x="10859316" y="11927594"/>
                  </a:cubicBezTo>
                  <a:lnTo>
                    <a:pt x="10859316" y="304800"/>
                  </a:lnTo>
                  <a:cubicBezTo>
                    <a:pt x="10859316" y="135890"/>
                    <a:pt x="10723426" y="0"/>
                    <a:pt x="10554516" y="0"/>
                  </a:cubicBezTo>
                  <a:close/>
                </a:path>
              </a:pathLst>
            </a:custGeom>
            <a:solidFill>
              <a:srgbClr val="F1D1C7"/>
            </a:solidFill>
          </p:spPr>
        </p:sp>
      </p:grpSp>
      <p:grpSp>
        <p:nvGrpSpPr>
          <p:cNvPr id="7" name="Group 7"/>
          <p:cNvGrpSpPr/>
          <p:nvPr/>
        </p:nvGrpSpPr>
        <p:grpSpPr>
          <a:xfrm>
            <a:off x="3602647" y="2856178"/>
            <a:ext cx="2548307" cy="2870685"/>
            <a:chOff x="0" y="0"/>
            <a:chExt cx="10858698" cy="12232393"/>
          </a:xfrm>
        </p:grpSpPr>
        <p:sp>
          <p:nvSpPr>
            <p:cNvPr id="8" name="Freeform 8"/>
            <p:cNvSpPr/>
            <p:nvPr/>
          </p:nvSpPr>
          <p:spPr>
            <a:xfrm>
              <a:off x="0" y="0"/>
              <a:ext cx="10858698" cy="12232394"/>
            </a:xfrm>
            <a:custGeom>
              <a:avLst/>
              <a:gdLst/>
              <a:ahLst/>
              <a:cxnLst/>
              <a:rect l="l" t="t" r="r" b="b"/>
              <a:pathLst>
                <a:path w="10858698" h="12232394">
                  <a:moveTo>
                    <a:pt x="10553898" y="0"/>
                  </a:moveTo>
                  <a:lnTo>
                    <a:pt x="304800" y="0"/>
                  </a:lnTo>
                  <a:cubicBezTo>
                    <a:pt x="135890" y="0"/>
                    <a:pt x="0" y="135890"/>
                    <a:pt x="0" y="304800"/>
                  </a:cubicBezTo>
                  <a:lnTo>
                    <a:pt x="0" y="11927594"/>
                  </a:lnTo>
                  <a:cubicBezTo>
                    <a:pt x="0" y="12096504"/>
                    <a:pt x="135890" y="12232394"/>
                    <a:pt x="304800" y="12232394"/>
                  </a:cubicBezTo>
                  <a:lnTo>
                    <a:pt x="10553898" y="12232394"/>
                  </a:lnTo>
                  <a:cubicBezTo>
                    <a:pt x="10722808" y="12232394"/>
                    <a:pt x="10858698" y="12096504"/>
                    <a:pt x="10858698" y="11927594"/>
                  </a:cubicBezTo>
                  <a:lnTo>
                    <a:pt x="10858698" y="304800"/>
                  </a:lnTo>
                  <a:cubicBezTo>
                    <a:pt x="10858698" y="135890"/>
                    <a:pt x="10722808" y="0"/>
                    <a:pt x="10553898" y="0"/>
                  </a:cubicBezTo>
                  <a:close/>
                </a:path>
              </a:pathLst>
            </a:custGeom>
            <a:solidFill>
              <a:srgbClr val="F1D1C7"/>
            </a:solidFill>
          </p:spPr>
        </p:sp>
      </p:grpSp>
      <p:grpSp>
        <p:nvGrpSpPr>
          <p:cNvPr id="9" name="Group 9"/>
          <p:cNvGrpSpPr/>
          <p:nvPr/>
        </p:nvGrpSpPr>
        <p:grpSpPr>
          <a:xfrm>
            <a:off x="6404953" y="2856178"/>
            <a:ext cx="2547964" cy="2870685"/>
            <a:chOff x="0" y="0"/>
            <a:chExt cx="10857235" cy="12232393"/>
          </a:xfrm>
        </p:grpSpPr>
        <p:sp>
          <p:nvSpPr>
            <p:cNvPr id="10" name="Freeform 10"/>
            <p:cNvSpPr/>
            <p:nvPr/>
          </p:nvSpPr>
          <p:spPr>
            <a:xfrm>
              <a:off x="0" y="0"/>
              <a:ext cx="10857235" cy="12232394"/>
            </a:xfrm>
            <a:custGeom>
              <a:avLst/>
              <a:gdLst/>
              <a:ahLst/>
              <a:cxnLst/>
              <a:rect l="l" t="t" r="r" b="b"/>
              <a:pathLst>
                <a:path w="10857235" h="12232394">
                  <a:moveTo>
                    <a:pt x="10552435" y="0"/>
                  </a:moveTo>
                  <a:lnTo>
                    <a:pt x="304800" y="0"/>
                  </a:lnTo>
                  <a:cubicBezTo>
                    <a:pt x="135890" y="0"/>
                    <a:pt x="0" y="135890"/>
                    <a:pt x="0" y="304800"/>
                  </a:cubicBezTo>
                  <a:lnTo>
                    <a:pt x="0" y="11927594"/>
                  </a:lnTo>
                  <a:cubicBezTo>
                    <a:pt x="0" y="12096504"/>
                    <a:pt x="135890" y="12232394"/>
                    <a:pt x="304800" y="12232394"/>
                  </a:cubicBezTo>
                  <a:lnTo>
                    <a:pt x="10552435" y="12232394"/>
                  </a:lnTo>
                  <a:cubicBezTo>
                    <a:pt x="10721345" y="12232394"/>
                    <a:pt x="10857235" y="12096504"/>
                    <a:pt x="10857235" y="11927594"/>
                  </a:cubicBezTo>
                  <a:lnTo>
                    <a:pt x="10857235" y="304800"/>
                  </a:lnTo>
                  <a:cubicBezTo>
                    <a:pt x="10857235" y="135890"/>
                    <a:pt x="10721345" y="0"/>
                    <a:pt x="10552435" y="0"/>
                  </a:cubicBezTo>
                  <a:close/>
                </a:path>
              </a:pathLst>
            </a:custGeom>
            <a:solidFill>
              <a:srgbClr val="F1D1C7"/>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4801" y="704688"/>
            <a:ext cx="3278535" cy="1108741"/>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499379">
            <a:off x="8085592" y="532485"/>
            <a:ext cx="2428987" cy="2068687"/>
          </a:xfrm>
          <a:prstGeom prst="rect">
            <a:avLst/>
          </a:prstGeom>
        </p:spPr>
      </p:pic>
      <p:sp>
        <p:nvSpPr>
          <p:cNvPr id="13" name="TextBox 13"/>
          <p:cNvSpPr txBox="1"/>
          <p:nvPr/>
        </p:nvSpPr>
        <p:spPr>
          <a:xfrm>
            <a:off x="799724" y="2762874"/>
            <a:ext cx="2548923" cy="456087"/>
          </a:xfrm>
          <a:prstGeom prst="rect">
            <a:avLst/>
          </a:prstGeom>
        </p:spPr>
        <p:txBody>
          <a:bodyPr lIns="0" tIns="0" rIns="0" bIns="0" rtlCol="0" anchor="t">
            <a:spAutoFit/>
          </a:bodyPr>
          <a:lstStyle/>
          <a:p>
            <a:pPr algn="ctr" defTabSz="487650">
              <a:lnSpc>
                <a:spcPts val="3882"/>
              </a:lnSpc>
            </a:pPr>
            <a:r>
              <a:rPr lang="en-US" sz="2773" u="sng">
                <a:solidFill>
                  <a:srgbClr val="000000"/>
                </a:solidFill>
                <a:latin typeface="Lazord Sans Serif"/>
              </a:rPr>
              <a:t>Admin</a:t>
            </a:r>
          </a:p>
        </p:txBody>
      </p:sp>
      <p:sp>
        <p:nvSpPr>
          <p:cNvPr id="14" name="TextBox 14"/>
          <p:cNvSpPr txBox="1"/>
          <p:nvPr/>
        </p:nvSpPr>
        <p:spPr>
          <a:xfrm>
            <a:off x="3602647" y="2762874"/>
            <a:ext cx="2548307" cy="456087"/>
          </a:xfrm>
          <a:prstGeom prst="rect">
            <a:avLst/>
          </a:prstGeom>
        </p:spPr>
        <p:txBody>
          <a:bodyPr lIns="0" tIns="0" rIns="0" bIns="0" rtlCol="0" anchor="t">
            <a:spAutoFit/>
          </a:bodyPr>
          <a:lstStyle/>
          <a:p>
            <a:pPr algn="ctr" defTabSz="487650">
              <a:lnSpc>
                <a:spcPts val="3882"/>
              </a:lnSpc>
            </a:pPr>
            <a:r>
              <a:rPr lang="en-US" sz="2773" u="sng">
                <a:solidFill>
                  <a:srgbClr val="000000"/>
                </a:solidFill>
                <a:latin typeface="Lazord Sans Serif"/>
              </a:rPr>
              <a:t>Host</a:t>
            </a:r>
          </a:p>
        </p:txBody>
      </p:sp>
      <p:sp>
        <p:nvSpPr>
          <p:cNvPr id="15" name="TextBox 15"/>
          <p:cNvSpPr txBox="1"/>
          <p:nvPr/>
        </p:nvSpPr>
        <p:spPr>
          <a:xfrm>
            <a:off x="6409974" y="2762874"/>
            <a:ext cx="2542944" cy="456087"/>
          </a:xfrm>
          <a:prstGeom prst="rect">
            <a:avLst/>
          </a:prstGeom>
        </p:spPr>
        <p:txBody>
          <a:bodyPr lIns="0" tIns="0" rIns="0" bIns="0" rtlCol="0" anchor="t">
            <a:spAutoFit/>
          </a:bodyPr>
          <a:lstStyle/>
          <a:p>
            <a:pPr algn="ctr" defTabSz="487650">
              <a:lnSpc>
                <a:spcPts val="3882"/>
              </a:lnSpc>
            </a:pPr>
            <a:r>
              <a:rPr lang="en-US" sz="2773" u="sng">
                <a:solidFill>
                  <a:srgbClr val="000000"/>
                </a:solidFill>
                <a:latin typeface="Lazord Sans Serif"/>
              </a:rPr>
              <a:t>Guest</a:t>
            </a:r>
          </a:p>
        </p:txBody>
      </p:sp>
      <p:sp>
        <p:nvSpPr>
          <p:cNvPr id="16" name="TextBox 16"/>
          <p:cNvSpPr txBox="1"/>
          <p:nvPr/>
        </p:nvSpPr>
        <p:spPr>
          <a:xfrm>
            <a:off x="1100665" y="3627120"/>
            <a:ext cx="1686838" cy="1196290"/>
          </a:xfrm>
          <a:prstGeom prst="rect">
            <a:avLst/>
          </a:prstGeom>
        </p:spPr>
        <p:txBody>
          <a:bodyPr lIns="0" tIns="0" rIns="0" bIns="0" rtlCol="0" anchor="t">
            <a:spAutoFit/>
          </a:bodyPr>
          <a:lstStyle/>
          <a:p>
            <a:pPr marL="287848" lvl="1" indent="-143924" defTabSz="487650">
              <a:lnSpc>
                <a:spcPts val="1866"/>
              </a:lnSpc>
              <a:buFont typeface="Arial"/>
              <a:buChar char="•"/>
            </a:pPr>
            <a:r>
              <a:rPr lang="en-US" sz="1333" spc="66" dirty="0">
                <a:solidFill>
                  <a:srgbClr val="000000"/>
                </a:solidFill>
                <a:latin typeface="Alice"/>
              </a:rPr>
              <a:t>Login</a:t>
            </a:r>
          </a:p>
          <a:p>
            <a:pPr marL="287848" lvl="1" indent="-143924" defTabSz="487650">
              <a:lnSpc>
                <a:spcPts val="1866"/>
              </a:lnSpc>
              <a:buFont typeface="Arial"/>
              <a:buChar char="•"/>
            </a:pPr>
            <a:r>
              <a:rPr lang="en-US" sz="1333" spc="66" dirty="0">
                <a:solidFill>
                  <a:srgbClr val="000000"/>
                </a:solidFill>
                <a:latin typeface="Alice"/>
              </a:rPr>
              <a:t>Manage User</a:t>
            </a:r>
          </a:p>
          <a:p>
            <a:pPr marL="287848" lvl="1" indent="-143924" defTabSz="487650">
              <a:lnSpc>
                <a:spcPts val="1866"/>
              </a:lnSpc>
              <a:buFont typeface="Arial"/>
              <a:buChar char="•"/>
            </a:pPr>
            <a:r>
              <a:rPr lang="en-US" sz="1333" spc="66" dirty="0">
                <a:solidFill>
                  <a:srgbClr val="000000"/>
                </a:solidFill>
                <a:latin typeface="Alice"/>
              </a:rPr>
              <a:t>Manage </a:t>
            </a:r>
            <a:r>
              <a:rPr lang="en-US" sz="1333" spc="66">
                <a:solidFill>
                  <a:srgbClr val="000000"/>
                </a:solidFill>
                <a:latin typeface="Alice"/>
              </a:rPr>
              <a:t>the System</a:t>
            </a:r>
          </a:p>
          <a:p>
            <a:pPr marL="287848" lvl="1" indent="-143924" defTabSz="487650">
              <a:lnSpc>
                <a:spcPts val="1866"/>
              </a:lnSpc>
              <a:buFont typeface="Arial"/>
              <a:buChar char="•"/>
            </a:pPr>
            <a:r>
              <a:rPr lang="en-US" sz="1333" spc="66" dirty="0">
                <a:solidFill>
                  <a:srgbClr val="000000"/>
                </a:solidFill>
                <a:latin typeface="Alice"/>
              </a:rPr>
              <a:t>Block User</a:t>
            </a:r>
          </a:p>
        </p:txBody>
      </p:sp>
      <p:sp>
        <p:nvSpPr>
          <p:cNvPr id="17" name="TextBox 17"/>
          <p:cNvSpPr txBox="1"/>
          <p:nvPr/>
        </p:nvSpPr>
        <p:spPr>
          <a:xfrm>
            <a:off x="3823286" y="3632200"/>
            <a:ext cx="2107028" cy="1440972"/>
          </a:xfrm>
          <a:prstGeom prst="rect">
            <a:avLst/>
          </a:prstGeom>
        </p:spPr>
        <p:txBody>
          <a:bodyPr lIns="0" tIns="0" rIns="0" bIns="0" rtlCol="0" anchor="t">
            <a:spAutoFit/>
          </a:bodyPr>
          <a:lstStyle/>
          <a:p>
            <a:pPr marL="295479" lvl="1" indent="-147740" defTabSz="487650">
              <a:lnSpc>
                <a:spcPts val="1916"/>
              </a:lnSpc>
              <a:buFont typeface="Arial"/>
              <a:buChar char="•"/>
            </a:pPr>
            <a:r>
              <a:rPr lang="en-US" sz="1368" spc="68">
                <a:solidFill>
                  <a:srgbClr val="000000"/>
                </a:solidFill>
                <a:latin typeface="Alice"/>
              </a:rPr>
              <a:t>REGISTER</a:t>
            </a:r>
          </a:p>
          <a:p>
            <a:pPr marL="295479" lvl="1" indent="-147740" defTabSz="487650">
              <a:lnSpc>
                <a:spcPts val="1916"/>
              </a:lnSpc>
              <a:buFont typeface="Arial"/>
              <a:buChar char="•"/>
            </a:pPr>
            <a:r>
              <a:rPr lang="en-US" sz="1368" spc="68">
                <a:solidFill>
                  <a:srgbClr val="000000"/>
                </a:solidFill>
                <a:latin typeface="Alice"/>
              </a:rPr>
              <a:t>Login</a:t>
            </a:r>
          </a:p>
          <a:p>
            <a:pPr marL="295479" lvl="1" indent="-147740" defTabSz="487650">
              <a:lnSpc>
                <a:spcPts val="1916"/>
              </a:lnSpc>
              <a:buFont typeface="Arial"/>
              <a:buChar char="•"/>
            </a:pPr>
            <a:r>
              <a:rPr lang="en-US" sz="1368" spc="68">
                <a:solidFill>
                  <a:srgbClr val="000000"/>
                </a:solidFill>
                <a:latin typeface="Alice"/>
              </a:rPr>
              <a:t>Add Housing details</a:t>
            </a:r>
          </a:p>
          <a:p>
            <a:pPr marL="295479" lvl="1" indent="-147740" defTabSz="487650">
              <a:lnSpc>
                <a:spcPts val="1916"/>
              </a:lnSpc>
              <a:buFont typeface="Arial"/>
              <a:buChar char="•"/>
            </a:pPr>
            <a:r>
              <a:rPr lang="en-US" sz="1368" spc="68">
                <a:solidFill>
                  <a:srgbClr val="000000"/>
                </a:solidFill>
                <a:latin typeface="Alice"/>
              </a:rPr>
              <a:t>&amp; Description</a:t>
            </a:r>
          </a:p>
          <a:p>
            <a:pPr marL="295479" lvl="1" indent="-147740" defTabSz="487650">
              <a:lnSpc>
                <a:spcPts val="1916"/>
              </a:lnSpc>
              <a:buFont typeface="Arial"/>
              <a:buChar char="•"/>
            </a:pPr>
            <a:r>
              <a:rPr lang="en-US" sz="1368" spc="68">
                <a:solidFill>
                  <a:srgbClr val="000000"/>
                </a:solidFill>
                <a:latin typeface="Alice"/>
              </a:rPr>
              <a:t>Manage &amp; Verify.</a:t>
            </a:r>
          </a:p>
          <a:p>
            <a:pPr defTabSz="487650">
              <a:lnSpc>
                <a:spcPts val="1916"/>
              </a:lnSpc>
            </a:pPr>
            <a:endParaRPr lang="en-US" sz="1368" spc="68">
              <a:solidFill>
                <a:srgbClr val="000000"/>
              </a:solidFill>
              <a:latin typeface="Alice"/>
            </a:endParaRPr>
          </a:p>
        </p:txBody>
      </p:sp>
      <p:sp>
        <p:nvSpPr>
          <p:cNvPr id="18" name="TextBox 18"/>
          <p:cNvSpPr txBox="1"/>
          <p:nvPr/>
        </p:nvSpPr>
        <p:spPr>
          <a:xfrm>
            <a:off x="6628474" y="3576934"/>
            <a:ext cx="1944067" cy="1196290"/>
          </a:xfrm>
          <a:prstGeom prst="rect">
            <a:avLst/>
          </a:prstGeom>
        </p:spPr>
        <p:txBody>
          <a:bodyPr lIns="0" tIns="0" rIns="0" bIns="0" rtlCol="0" anchor="t">
            <a:spAutoFit/>
          </a:bodyPr>
          <a:lstStyle/>
          <a:p>
            <a:pPr marL="287848" lvl="1" indent="-143924" defTabSz="487650">
              <a:lnSpc>
                <a:spcPts val="1866"/>
              </a:lnSpc>
              <a:buFont typeface="Arial"/>
              <a:buChar char="•"/>
            </a:pPr>
            <a:r>
              <a:rPr lang="en-US" sz="1333" spc="66">
                <a:solidFill>
                  <a:srgbClr val="000000"/>
                </a:solidFill>
                <a:latin typeface="Alice"/>
              </a:rPr>
              <a:t>REGISTER</a:t>
            </a:r>
          </a:p>
          <a:p>
            <a:pPr marL="287848" lvl="1" indent="-143924" defTabSz="487650">
              <a:lnSpc>
                <a:spcPts val="1866"/>
              </a:lnSpc>
              <a:buFont typeface="Arial"/>
              <a:buChar char="•"/>
            </a:pPr>
            <a:r>
              <a:rPr lang="en-US" sz="1333" spc="66">
                <a:solidFill>
                  <a:srgbClr val="000000"/>
                </a:solidFill>
                <a:latin typeface="Alice"/>
              </a:rPr>
              <a:t>Login</a:t>
            </a:r>
          </a:p>
          <a:p>
            <a:pPr marL="287848" lvl="1" indent="-143924" defTabSz="487650">
              <a:lnSpc>
                <a:spcPts val="1866"/>
              </a:lnSpc>
              <a:buFont typeface="Arial"/>
              <a:buChar char="•"/>
            </a:pPr>
            <a:r>
              <a:rPr lang="en-US" sz="1333" spc="66">
                <a:solidFill>
                  <a:srgbClr val="000000"/>
                </a:solidFill>
                <a:latin typeface="Alice"/>
              </a:rPr>
              <a:t>Search</a:t>
            </a:r>
          </a:p>
          <a:p>
            <a:pPr marL="287848" lvl="1" indent="-143924" defTabSz="487650">
              <a:lnSpc>
                <a:spcPts val="1866"/>
              </a:lnSpc>
              <a:buFont typeface="Arial"/>
              <a:buChar char="•"/>
            </a:pPr>
            <a:r>
              <a:rPr lang="en-US" sz="1333" spc="66">
                <a:solidFill>
                  <a:srgbClr val="000000"/>
                </a:solidFill>
                <a:latin typeface="Alice"/>
              </a:rPr>
              <a:t>Book..</a:t>
            </a:r>
          </a:p>
          <a:p>
            <a:pPr defTabSz="487650">
              <a:lnSpc>
                <a:spcPts val="1866"/>
              </a:lnSpc>
            </a:pPr>
            <a:endParaRPr lang="en-US" sz="1333" spc="66">
              <a:solidFill>
                <a:srgbClr val="000000"/>
              </a:solidFill>
              <a:latin typeface="Alice"/>
            </a:endParaRPr>
          </a:p>
        </p:txBody>
      </p:sp>
    </p:spTree>
    <p:extLst>
      <p:ext uri="{BB962C8B-B14F-4D97-AF65-F5344CB8AC3E}">
        <p14:creationId xmlns:p14="http://schemas.microsoft.com/office/powerpoint/2010/main" val="428328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grpSp>
        <p:nvGrpSpPr>
          <p:cNvPr id="4" name="Group 4"/>
          <p:cNvGrpSpPr/>
          <p:nvPr/>
        </p:nvGrpSpPr>
        <p:grpSpPr>
          <a:xfrm>
            <a:off x="690126" y="2875625"/>
            <a:ext cx="8373349" cy="2832713"/>
            <a:chOff x="0" y="0"/>
            <a:chExt cx="28026449" cy="9481378"/>
          </a:xfrm>
        </p:grpSpPr>
        <p:sp>
          <p:nvSpPr>
            <p:cNvPr id="5" name="Freeform 5"/>
            <p:cNvSpPr/>
            <p:nvPr/>
          </p:nvSpPr>
          <p:spPr>
            <a:xfrm>
              <a:off x="0" y="0"/>
              <a:ext cx="28026451" cy="9481379"/>
            </a:xfrm>
            <a:custGeom>
              <a:avLst/>
              <a:gdLst/>
              <a:ahLst/>
              <a:cxnLst/>
              <a:rect l="l" t="t" r="r" b="b"/>
              <a:pathLst>
                <a:path w="28026451" h="9481379">
                  <a:moveTo>
                    <a:pt x="27721651" y="0"/>
                  </a:moveTo>
                  <a:lnTo>
                    <a:pt x="304800" y="0"/>
                  </a:lnTo>
                  <a:cubicBezTo>
                    <a:pt x="135890" y="0"/>
                    <a:pt x="0" y="135890"/>
                    <a:pt x="0" y="304800"/>
                  </a:cubicBezTo>
                  <a:lnTo>
                    <a:pt x="0" y="9176579"/>
                  </a:lnTo>
                  <a:cubicBezTo>
                    <a:pt x="0" y="9345488"/>
                    <a:pt x="135890" y="9481379"/>
                    <a:pt x="304800" y="9481379"/>
                  </a:cubicBezTo>
                  <a:lnTo>
                    <a:pt x="27721651" y="9481379"/>
                  </a:lnTo>
                  <a:cubicBezTo>
                    <a:pt x="27890558" y="9481379"/>
                    <a:pt x="28026451" y="9345488"/>
                    <a:pt x="28026451" y="9176579"/>
                  </a:cubicBezTo>
                  <a:lnTo>
                    <a:pt x="28026451" y="304800"/>
                  </a:lnTo>
                  <a:cubicBezTo>
                    <a:pt x="28026451" y="135890"/>
                    <a:pt x="27890558" y="0"/>
                    <a:pt x="27721651" y="0"/>
                  </a:cubicBezTo>
                  <a:close/>
                </a:path>
              </a:pathLst>
            </a:custGeom>
            <a:solidFill>
              <a:srgbClr val="F1D1C7"/>
            </a:solidFill>
          </p:spPr>
        </p:sp>
      </p:grpSp>
      <p:sp>
        <p:nvSpPr>
          <p:cNvPr id="6" name="TextBox 6"/>
          <p:cNvSpPr txBox="1"/>
          <p:nvPr/>
        </p:nvSpPr>
        <p:spPr>
          <a:xfrm>
            <a:off x="1555091" y="1508760"/>
            <a:ext cx="6643420" cy="1308050"/>
          </a:xfrm>
          <a:prstGeom prst="rect">
            <a:avLst/>
          </a:prstGeom>
        </p:spPr>
        <p:txBody>
          <a:bodyPr lIns="0" tIns="0" rIns="0" bIns="0" rtlCol="0" anchor="t">
            <a:spAutoFit/>
          </a:bodyPr>
          <a:lstStyle/>
          <a:p>
            <a:pPr algn="ctr" defTabSz="487650">
              <a:lnSpc>
                <a:spcPts val="5120"/>
              </a:lnSpc>
            </a:pPr>
            <a:r>
              <a:rPr lang="en-US" sz="4266">
                <a:solidFill>
                  <a:srgbClr val="000000"/>
                </a:solidFill>
                <a:latin typeface="Marcellus"/>
              </a:rPr>
              <a:t>Current System and It's Drawbacks</a:t>
            </a:r>
          </a:p>
        </p:txBody>
      </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097886">
            <a:off x="8133197" y="451908"/>
            <a:ext cx="2753128" cy="2295281"/>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549130">
            <a:off x="-841152" y="4738468"/>
            <a:ext cx="3402951" cy="2227386"/>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60247" y="4671578"/>
            <a:ext cx="1216615" cy="1890640"/>
          </a:xfrm>
          <a:prstGeom prst="rect">
            <a:avLst/>
          </a:prstGeom>
        </p:spPr>
      </p:pic>
      <p:sp>
        <p:nvSpPr>
          <p:cNvPr id="10" name="TextBox 10"/>
          <p:cNvSpPr txBox="1"/>
          <p:nvPr/>
        </p:nvSpPr>
        <p:spPr>
          <a:xfrm>
            <a:off x="690126" y="2834985"/>
            <a:ext cx="8373349" cy="2858218"/>
          </a:xfrm>
          <a:prstGeom prst="rect">
            <a:avLst/>
          </a:prstGeom>
        </p:spPr>
        <p:txBody>
          <a:bodyPr lIns="0" tIns="0" rIns="0" bIns="0" rtlCol="0" anchor="t">
            <a:spAutoFit/>
          </a:bodyPr>
          <a:lstStyle/>
          <a:p>
            <a:pPr marL="391474" lvl="1" indent="-195737" defTabSz="487650">
              <a:lnSpc>
                <a:spcPts val="2538"/>
              </a:lnSpc>
              <a:buFont typeface="Arial"/>
              <a:buChar char="•"/>
            </a:pPr>
            <a:r>
              <a:rPr lang="en-US" sz="1813">
                <a:solidFill>
                  <a:srgbClr val="000000"/>
                </a:solidFill>
                <a:latin typeface="Public Sans Thin Bold"/>
              </a:rPr>
              <a:t>Guest</a:t>
            </a:r>
            <a:r>
              <a:rPr lang="en-US" sz="1813">
                <a:solidFill>
                  <a:srgbClr val="000000"/>
                </a:solidFill>
                <a:latin typeface="Public Sans Thin"/>
              </a:rPr>
              <a:t>:      1) The physical hard work.                  </a:t>
            </a:r>
          </a:p>
          <a:p>
            <a:pPr defTabSz="487650">
              <a:lnSpc>
                <a:spcPts val="2538"/>
              </a:lnSpc>
            </a:pPr>
            <a:r>
              <a:rPr lang="en-US" sz="1813">
                <a:solidFill>
                  <a:srgbClr val="000000"/>
                </a:solidFill>
                <a:latin typeface="Public Sans Thin"/>
              </a:rPr>
              <a:t>                         2) Difficult to find house.</a:t>
            </a:r>
          </a:p>
          <a:p>
            <a:pPr defTabSz="487650">
              <a:lnSpc>
                <a:spcPts val="2538"/>
              </a:lnSpc>
            </a:pPr>
            <a:r>
              <a:rPr lang="en-US" sz="1813">
                <a:solidFill>
                  <a:srgbClr val="000000"/>
                </a:solidFill>
                <a:latin typeface="Public Sans Thin"/>
              </a:rPr>
              <a:t>                         3) Time and resources consuming.</a:t>
            </a:r>
          </a:p>
          <a:p>
            <a:pPr defTabSz="487650">
              <a:lnSpc>
                <a:spcPts val="2538"/>
              </a:lnSpc>
            </a:pPr>
            <a:r>
              <a:rPr lang="en-US" sz="1813">
                <a:solidFill>
                  <a:srgbClr val="000000"/>
                </a:solidFill>
                <a:latin typeface="Public Sans Thin"/>
              </a:rPr>
              <a:t>                         4) You might feel Cooped Up.</a:t>
            </a:r>
          </a:p>
          <a:p>
            <a:pPr defTabSz="487650">
              <a:lnSpc>
                <a:spcPts val="2538"/>
              </a:lnSpc>
            </a:pPr>
            <a:r>
              <a:rPr lang="en-US" sz="1813">
                <a:solidFill>
                  <a:srgbClr val="000000"/>
                </a:solidFill>
                <a:latin typeface="Public Sans Thin"/>
              </a:rPr>
              <a:t>                         5) Depending on the Destination ,It can get Expensive - Hotel</a:t>
            </a:r>
          </a:p>
          <a:p>
            <a:pPr defTabSz="487650">
              <a:lnSpc>
                <a:spcPts val="2538"/>
              </a:lnSpc>
            </a:pPr>
            <a:endParaRPr lang="en-US" sz="1813">
              <a:solidFill>
                <a:srgbClr val="000000"/>
              </a:solidFill>
              <a:latin typeface="Public Sans Thin"/>
            </a:endParaRPr>
          </a:p>
          <a:p>
            <a:pPr marL="391474" lvl="1" indent="-195737" defTabSz="487650">
              <a:lnSpc>
                <a:spcPts val="2538"/>
              </a:lnSpc>
              <a:buFont typeface="Arial"/>
              <a:buChar char="•"/>
            </a:pPr>
            <a:r>
              <a:rPr lang="en-US" sz="1813">
                <a:solidFill>
                  <a:srgbClr val="000000"/>
                </a:solidFill>
                <a:latin typeface="Public Sans Thin Bold"/>
              </a:rPr>
              <a:t>Host</a:t>
            </a:r>
            <a:r>
              <a:rPr lang="en-US" sz="1813">
                <a:solidFill>
                  <a:srgbClr val="000000"/>
                </a:solidFill>
                <a:latin typeface="Public Sans Thin"/>
              </a:rPr>
              <a:t>:        1) Difficult to find the renter.</a:t>
            </a:r>
          </a:p>
          <a:p>
            <a:pPr defTabSz="487650">
              <a:lnSpc>
                <a:spcPts val="2538"/>
              </a:lnSpc>
            </a:pPr>
            <a:r>
              <a:rPr lang="en-US" sz="1813">
                <a:solidFill>
                  <a:srgbClr val="000000"/>
                </a:solidFill>
                <a:latin typeface="Public Sans Thin"/>
              </a:rPr>
              <a:t>                         2) Difficult to find a good room Buddy.</a:t>
            </a:r>
          </a:p>
          <a:p>
            <a:pPr defTabSz="487650">
              <a:lnSpc>
                <a:spcPts val="2538"/>
              </a:lnSpc>
            </a:pPr>
            <a:r>
              <a:rPr lang="en-US" sz="1813">
                <a:solidFill>
                  <a:srgbClr val="000000"/>
                </a:solidFill>
                <a:latin typeface="Public Sans Thin"/>
              </a:rPr>
              <a:t>                         3) Can only reach few people.</a:t>
            </a:r>
          </a:p>
        </p:txBody>
      </p:sp>
    </p:spTree>
    <p:extLst>
      <p:ext uri="{BB962C8B-B14F-4D97-AF65-F5344CB8AC3E}">
        <p14:creationId xmlns:p14="http://schemas.microsoft.com/office/powerpoint/2010/main" val="1676518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690126" y="914400"/>
            <a:ext cx="8428386" cy="4389120"/>
            <a:chOff x="0" y="0"/>
            <a:chExt cx="17070898" cy="8889747"/>
          </a:xfrm>
        </p:grpSpPr>
        <p:sp>
          <p:nvSpPr>
            <p:cNvPr id="3" name="Freeform 3"/>
            <p:cNvSpPr/>
            <p:nvPr/>
          </p:nvSpPr>
          <p:spPr>
            <a:xfrm>
              <a:off x="0" y="0"/>
              <a:ext cx="17070898" cy="8889747"/>
            </a:xfrm>
            <a:custGeom>
              <a:avLst/>
              <a:gdLst/>
              <a:ahLst/>
              <a:cxnLst/>
              <a:rect l="l" t="t" r="r" b="b"/>
              <a:pathLst>
                <a:path w="17070898" h="8889747">
                  <a:moveTo>
                    <a:pt x="16766098" y="0"/>
                  </a:moveTo>
                  <a:lnTo>
                    <a:pt x="304800" y="0"/>
                  </a:lnTo>
                  <a:cubicBezTo>
                    <a:pt x="135890" y="0"/>
                    <a:pt x="0" y="135890"/>
                    <a:pt x="0" y="304800"/>
                  </a:cubicBezTo>
                  <a:lnTo>
                    <a:pt x="0" y="8584947"/>
                  </a:lnTo>
                  <a:cubicBezTo>
                    <a:pt x="0" y="8753857"/>
                    <a:pt x="135890" y="8889747"/>
                    <a:pt x="304800" y="8889747"/>
                  </a:cubicBezTo>
                  <a:lnTo>
                    <a:pt x="16766098" y="8889747"/>
                  </a:lnTo>
                  <a:cubicBezTo>
                    <a:pt x="16935008" y="8889747"/>
                    <a:pt x="17070898" y="8753857"/>
                    <a:pt x="17070898" y="8584947"/>
                  </a:cubicBezTo>
                  <a:lnTo>
                    <a:pt x="17070898" y="304800"/>
                  </a:lnTo>
                  <a:cubicBezTo>
                    <a:pt x="17070898" y="135890"/>
                    <a:pt x="16935008" y="0"/>
                    <a:pt x="16766098" y="0"/>
                  </a:cubicBezTo>
                  <a:close/>
                </a:path>
              </a:pathLst>
            </a:custGeom>
            <a:solidFill>
              <a:srgbClr val="FFFFFF"/>
            </a:solidFill>
          </p:spPr>
        </p:sp>
      </p:grpSp>
      <p:sp>
        <p:nvSpPr>
          <p:cNvPr id="4" name="TextBox 4"/>
          <p:cNvSpPr txBox="1"/>
          <p:nvPr/>
        </p:nvSpPr>
        <p:spPr>
          <a:xfrm>
            <a:off x="1441124" y="1457960"/>
            <a:ext cx="6643420" cy="1308050"/>
          </a:xfrm>
          <a:prstGeom prst="rect">
            <a:avLst/>
          </a:prstGeom>
        </p:spPr>
        <p:txBody>
          <a:bodyPr lIns="0" tIns="0" rIns="0" bIns="0" rtlCol="0" anchor="t">
            <a:spAutoFit/>
          </a:bodyPr>
          <a:lstStyle/>
          <a:p>
            <a:pPr algn="ctr" defTabSz="487650">
              <a:lnSpc>
                <a:spcPts val="5120"/>
              </a:lnSpc>
            </a:pPr>
            <a:r>
              <a:rPr lang="en-US" sz="4266">
                <a:solidFill>
                  <a:srgbClr val="000000"/>
                </a:solidFill>
                <a:latin typeface="Marcellus"/>
              </a:rPr>
              <a:t>Proposed System and It's Features</a:t>
            </a:r>
          </a:p>
        </p:txBody>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097886">
            <a:off x="8133197" y="451908"/>
            <a:ext cx="2753128" cy="229528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549130">
            <a:off x="-841152" y="4738468"/>
            <a:ext cx="3402951" cy="2227386"/>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44293" y="4745046"/>
            <a:ext cx="1065467" cy="1655754"/>
          </a:xfrm>
          <a:prstGeom prst="rect">
            <a:avLst/>
          </a:prstGeom>
        </p:spPr>
      </p:pic>
      <p:grpSp>
        <p:nvGrpSpPr>
          <p:cNvPr id="8" name="Group 8"/>
          <p:cNvGrpSpPr/>
          <p:nvPr/>
        </p:nvGrpSpPr>
        <p:grpSpPr>
          <a:xfrm>
            <a:off x="690126" y="2763520"/>
            <a:ext cx="8569872" cy="2809403"/>
            <a:chOff x="0" y="0"/>
            <a:chExt cx="28210666" cy="9248111"/>
          </a:xfrm>
        </p:grpSpPr>
        <p:sp>
          <p:nvSpPr>
            <p:cNvPr id="9" name="Freeform 9"/>
            <p:cNvSpPr/>
            <p:nvPr/>
          </p:nvSpPr>
          <p:spPr>
            <a:xfrm>
              <a:off x="0" y="0"/>
              <a:ext cx="28210666" cy="9248111"/>
            </a:xfrm>
            <a:custGeom>
              <a:avLst/>
              <a:gdLst/>
              <a:ahLst/>
              <a:cxnLst/>
              <a:rect l="l" t="t" r="r" b="b"/>
              <a:pathLst>
                <a:path w="28210666" h="9248111">
                  <a:moveTo>
                    <a:pt x="27905866" y="0"/>
                  </a:moveTo>
                  <a:lnTo>
                    <a:pt x="304800" y="0"/>
                  </a:lnTo>
                  <a:cubicBezTo>
                    <a:pt x="135890" y="0"/>
                    <a:pt x="0" y="135890"/>
                    <a:pt x="0" y="304800"/>
                  </a:cubicBezTo>
                  <a:lnTo>
                    <a:pt x="0" y="8943311"/>
                  </a:lnTo>
                  <a:cubicBezTo>
                    <a:pt x="0" y="9112221"/>
                    <a:pt x="135890" y="9248111"/>
                    <a:pt x="304800" y="9248111"/>
                  </a:cubicBezTo>
                  <a:lnTo>
                    <a:pt x="27905866" y="9248111"/>
                  </a:lnTo>
                  <a:cubicBezTo>
                    <a:pt x="28074776" y="9248111"/>
                    <a:pt x="28210666" y="9112221"/>
                    <a:pt x="28210666" y="8943311"/>
                  </a:cubicBezTo>
                  <a:lnTo>
                    <a:pt x="28210666" y="304800"/>
                  </a:lnTo>
                  <a:cubicBezTo>
                    <a:pt x="28210666" y="135890"/>
                    <a:pt x="28074776" y="0"/>
                    <a:pt x="27905866" y="0"/>
                  </a:cubicBezTo>
                  <a:close/>
                </a:path>
              </a:pathLst>
            </a:custGeom>
            <a:solidFill>
              <a:srgbClr val="F1D1C7"/>
            </a:solidFill>
          </p:spPr>
        </p:sp>
      </p:grpSp>
      <p:sp>
        <p:nvSpPr>
          <p:cNvPr id="10" name="TextBox 10"/>
          <p:cNvSpPr txBox="1"/>
          <p:nvPr/>
        </p:nvSpPr>
        <p:spPr>
          <a:xfrm>
            <a:off x="831612" y="2687958"/>
            <a:ext cx="7992250" cy="2970621"/>
          </a:xfrm>
          <a:prstGeom prst="rect">
            <a:avLst/>
          </a:prstGeom>
        </p:spPr>
        <p:txBody>
          <a:bodyPr lIns="0" tIns="0" rIns="0" bIns="0" rtlCol="0" anchor="t">
            <a:spAutoFit/>
          </a:bodyPr>
          <a:lstStyle/>
          <a:p>
            <a:pPr marL="393226" lvl="1" indent="-196613" defTabSz="487650">
              <a:lnSpc>
                <a:spcPts val="2550"/>
              </a:lnSpc>
              <a:buFont typeface="Arial"/>
              <a:buChar char="•"/>
            </a:pPr>
            <a:r>
              <a:rPr lang="en-US" sz="1821">
                <a:solidFill>
                  <a:srgbClr val="000000"/>
                </a:solidFill>
                <a:latin typeface="Public Sans Thin Bold"/>
              </a:rPr>
              <a:t>Features of the App :- </a:t>
            </a:r>
          </a:p>
          <a:p>
            <a:pPr marL="393226" lvl="1" indent="-196613" defTabSz="487650">
              <a:lnSpc>
                <a:spcPts val="2550"/>
              </a:lnSpc>
              <a:buFont typeface="Arial"/>
              <a:buChar char="•"/>
            </a:pPr>
            <a:r>
              <a:rPr lang="en-US" sz="1821">
                <a:solidFill>
                  <a:srgbClr val="000000"/>
                </a:solidFill>
                <a:latin typeface="Public Sans Thin"/>
              </a:rPr>
              <a:t> Users can use the app as host or guest . </a:t>
            </a:r>
          </a:p>
          <a:p>
            <a:pPr marL="393226" lvl="1" indent="-196613" defTabSz="487650">
              <a:lnSpc>
                <a:spcPts val="2550"/>
              </a:lnSpc>
              <a:buFont typeface="Arial"/>
              <a:buChar char="•"/>
            </a:pPr>
            <a:r>
              <a:rPr lang="en-US" sz="1821">
                <a:solidFill>
                  <a:srgbClr val="000000"/>
                </a:solidFill>
                <a:latin typeface="Public Sans Thin"/>
              </a:rPr>
              <a:t> Highly Attractive Graphical User Interface &amp; User Friendly Features. </a:t>
            </a:r>
          </a:p>
          <a:p>
            <a:pPr marL="393226" lvl="1" indent="-196613" defTabSz="487650">
              <a:lnSpc>
                <a:spcPts val="2550"/>
              </a:lnSpc>
              <a:buFont typeface="Arial"/>
              <a:buChar char="•"/>
            </a:pPr>
            <a:r>
              <a:rPr lang="en-US" sz="1821">
                <a:solidFill>
                  <a:srgbClr val="000000"/>
                </a:solidFill>
                <a:latin typeface="Public Sans Thin Bold"/>
              </a:rPr>
              <a:t>Features for Host:</a:t>
            </a:r>
          </a:p>
          <a:p>
            <a:pPr marL="393226" lvl="1" indent="-196613" defTabSz="487650">
              <a:lnSpc>
                <a:spcPts val="2550"/>
              </a:lnSpc>
              <a:buFont typeface="Arial"/>
              <a:buChar char="•"/>
            </a:pPr>
            <a:r>
              <a:rPr lang="en-US" sz="1821">
                <a:solidFill>
                  <a:srgbClr val="000000"/>
                </a:solidFill>
                <a:latin typeface="Public Sans Thin"/>
              </a:rPr>
              <a:t>  Free unlimited room rental listings.</a:t>
            </a:r>
          </a:p>
          <a:p>
            <a:pPr marL="393226" lvl="1" indent="-196613" defTabSz="487650">
              <a:lnSpc>
                <a:spcPts val="2550"/>
              </a:lnSpc>
              <a:buFont typeface="Arial"/>
              <a:buChar char="•"/>
            </a:pPr>
            <a:r>
              <a:rPr lang="en-US" sz="1821">
                <a:solidFill>
                  <a:srgbClr val="000000"/>
                </a:solidFill>
                <a:latin typeface="Public Sans Thin"/>
              </a:rPr>
              <a:t>  Advertise rooms in houses and apartment.</a:t>
            </a:r>
          </a:p>
          <a:p>
            <a:pPr marL="393226" lvl="1" indent="-196613" defTabSz="487650">
              <a:lnSpc>
                <a:spcPts val="2550"/>
              </a:lnSpc>
              <a:buFont typeface="Arial"/>
              <a:buChar char="•"/>
            </a:pPr>
            <a:r>
              <a:rPr lang="en-US" sz="1821">
                <a:solidFill>
                  <a:srgbClr val="000000"/>
                </a:solidFill>
                <a:latin typeface="Public Sans Thin"/>
              </a:rPr>
              <a:t>  Room Owners can see guests Requests. .</a:t>
            </a:r>
          </a:p>
          <a:p>
            <a:pPr marL="393226" lvl="1" indent="-196613" defTabSz="487650">
              <a:lnSpc>
                <a:spcPts val="2550"/>
              </a:lnSpc>
              <a:buFont typeface="Arial"/>
              <a:buChar char="•"/>
            </a:pPr>
            <a:r>
              <a:rPr lang="en-US" sz="1821">
                <a:solidFill>
                  <a:srgbClr val="000000"/>
                </a:solidFill>
                <a:latin typeface="Public Sans Thin"/>
              </a:rPr>
              <a:t>  Real time notifications for rental leads ( when they are registered ).</a:t>
            </a:r>
          </a:p>
          <a:p>
            <a:pPr marL="393226" lvl="1" indent="-196613" defTabSz="487650">
              <a:lnSpc>
                <a:spcPts val="2550"/>
              </a:lnSpc>
              <a:buFont typeface="Arial"/>
              <a:buChar char="•"/>
            </a:pPr>
            <a:r>
              <a:rPr lang="en-US" sz="1821">
                <a:solidFill>
                  <a:srgbClr val="000000"/>
                </a:solidFill>
                <a:latin typeface="Public Sans Thin"/>
              </a:rPr>
              <a:t>  Advanced roommate filters to find roommate matches.</a:t>
            </a:r>
          </a:p>
        </p:txBody>
      </p:sp>
    </p:spTree>
    <p:extLst>
      <p:ext uri="{BB962C8B-B14F-4D97-AF65-F5344CB8AC3E}">
        <p14:creationId xmlns:p14="http://schemas.microsoft.com/office/powerpoint/2010/main" val="2921263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grpSp>
        <p:nvGrpSpPr>
          <p:cNvPr id="4" name="Group 4"/>
          <p:cNvGrpSpPr/>
          <p:nvPr/>
        </p:nvGrpSpPr>
        <p:grpSpPr>
          <a:xfrm>
            <a:off x="954023" y="1888029"/>
            <a:ext cx="7845555" cy="3259133"/>
            <a:chOff x="0" y="0"/>
            <a:chExt cx="25034770" cy="10399731"/>
          </a:xfrm>
        </p:grpSpPr>
        <p:sp>
          <p:nvSpPr>
            <p:cNvPr id="5" name="Freeform 5"/>
            <p:cNvSpPr/>
            <p:nvPr/>
          </p:nvSpPr>
          <p:spPr>
            <a:xfrm>
              <a:off x="0" y="0"/>
              <a:ext cx="25034770" cy="10399730"/>
            </a:xfrm>
            <a:custGeom>
              <a:avLst/>
              <a:gdLst/>
              <a:ahLst/>
              <a:cxnLst/>
              <a:rect l="l" t="t" r="r" b="b"/>
              <a:pathLst>
                <a:path w="25034770" h="10399730">
                  <a:moveTo>
                    <a:pt x="24729970" y="0"/>
                  </a:moveTo>
                  <a:lnTo>
                    <a:pt x="304800" y="0"/>
                  </a:lnTo>
                  <a:cubicBezTo>
                    <a:pt x="135890" y="0"/>
                    <a:pt x="0" y="135890"/>
                    <a:pt x="0" y="304800"/>
                  </a:cubicBezTo>
                  <a:lnTo>
                    <a:pt x="0" y="10094930"/>
                  </a:lnTo>
                  <a:cubicBezTo>
                    <a:pt x="0" y="10263840"/>
                    <a:pt x="135890" y="10399730"/>
                    <a:pt x="304800" y="10399730"/>
                  </a:cubicBezTo>
                  <a:lnTo>
                    <a:pt x="24729970" y="10399730"/>
                  </a:lnTo>
                  <a:cubicBezTo>
                    <a:pt x="24898880" y="10399730"/>
                    <a:pt x="25034770" y="10263840"/>
                    <a:pt x="25034770" y="10094930"/>
                  </a:cubicBezTo>
                  <a:lnTo>
                    <a:pt x="25034770" y="304800"/>
                  </a:lnTo>
                  <a:cubicBezTo>
                    <a:pt x="25034770" y="135890"/>
                    <a:pt x="24898880" y="0"/>
                    <a:pt x="24729970" y="0"/>
                  </a:cubicBezTo>
                  <a:close/>
                </a:path>
              </a:pathLst>
            </a:custGeom>
            <a:solidFill>
              <a:srgbClr val="F1D1C7"/>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83644">
            <a:off x="-1609215" y="-55784"/>
            <a:ext cx="2799071" cy="3037648"/>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6106" y="5147162"/>
            <a:ext cx="1852190" cy="1107946"/>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15621" y="4291244"/>
            <a:ext cx="1369293" cy="2109556"/>
          </a:xfrm>
          <a:prstGeom prst="rect">
            <a:avLst/>
          </a:prstGeom>
        </p:spPr>
      </p:pic>
      <p:sp>
        <p:nvSpPr>
          <p:cNvPr id="9" name="TextBox 9"/>
          <p:cNvSpPr txBox="1"/>
          <p:nvPr/>
        </p:nvSpPr>
        <p:spPr>
          <a:xfrm>
            <a:off x="970066" y="2379845"/>
            <a:ext cx="7845555" cy="1896417"/>
          </a:xfrm>
          <a:prstGeom prst="rect">
            <a:avLst/>
          </a:prstGeom>
        </p:spPr>
        <p:txBody>
          <a:bodyPr lIns="0" tIns="0" rIns="0" bIns="0" rtlCol="0" anchor="t">
            <a:spAutoFit/>
          </a:bodyPr>
          <a:lstStyle/>
          <a:p>
            <a:pPr marL="391474" lvl="1" indent="-195737" defTabSz="487650">
              <a:lnSpc>
                <a:spcPts val="2538"/>
              </a:lnSpc>
              <a:buFont typeface="Arial"/>
              <a:buChar char="•"/>
            </a:pPr>
            <a:r>
              <a:rPr lang="en-US" sz="1813">
                <a:solidFill>
                  <a:srgbClr val="000000"/>
                </a:solidFill>
                <a:latin typeface="Public Sans Thin Bold"/>
              </a:rPr>
              <a:t>Features for guests :</a:t>
            </a:r>
          </a:p>
          <a:p>
            <a:pPr marL="391474" lvl="1" indent="-195737" defTabSz="487650">
              <a:lnSpc>
                <a:spcPts val="2538"/>
              </a:lnSpc>
              <a:buFont typeface="Arial"/>
              <a:buChar char="•"/>
            </a:pPr>
            <a:r>
              <a:rPr lang="en-US" sz="1813">
                <a:solidFill>
                  <a:srgbClr val="000000"/>
                </a:solidFill>
                <a:latin typeface="Public Sans Thin"/>
              </a:rPr>
              <a:t> Real-time notifications for new rooms for rent.</a:t>
            </a:r>
          </a:p>
          <a:p>
            <a:pPr marL="391474" lvl="1" indent="-195737" defTabSz="487650">
              <a:lnSpc>
                <a:spcPts val="2538"/>
              </a:lnSpc>
              <a:buFont typeface="Arial"/>
              <a:buChar char="•"/>
            </a:pPr>
            <a:r>
              <a:rPr lang="en-US" sz="1813">
                <a:solidFill>
                  <a:srgbClr val="000000"/>
                </a:solidFill>
                <a:latin typeface="Public Sans Thin"/>
              </a:rPr>
              <a:t> Room rental search by map or location </a:t>
            </a:r>
          </a:p>
          <a:p>
            <a:pPr marL="391474" lvl="1" indent="-195737" defTabSz="487650">
              <a:lnSpc>
                <a:spcPts val="2538"/>
              </a:lnSpc>
              <a:buFont typeface="Arial"/>
              <a:buChar char="•"/>
            </a:pPr>
            <a:r>
              <a:rPr lang="en-US" sz="1813">
                <a:solidFill>
                  <a:srgbClr val="000000"/>
                </a:solidFill>
                <a:latin typeface="Public Sans Thin"/>
              </a:rPr>
              <a:t> Advanced room rental filters .</a:t>
            </a:r>
          </a:p>
          <a:p>
            <a:pPr marL="391474" lvl="1" indent="-195737" defTabSz="487650">
              <a:lnSpc>
                <a:spcPts val="2538"/>
              </a:lnSpc>
              <a:buFont typeface="Arial"/>
              <a:buChar char="•"/>
            </a:pPr>
            <a:r>
              <a:rPr lang="en-US" sz="1813">
                <a:solidFill>
                  <a:srgbClr val="000000"/>
                </a:solidFill>
                <a:latin typeface="Public Sans Thin"/>
              </a:rPr>
              <a:t> Find room rentals in worldwide .</a:t>
            </a:r>
          </a:p>
          <a:p>
            <a:pPr marL="391474" lvl="1" indent="-195737" defTabSz="487650">
              <a:lnSpc>
                <a:spcPts val="2538"/>
              </a:lnSpc>
              <a:buFont typeface="Arial"/>
              <a:buChar char="•"/>
            </a:pPr>
            <a:r>
              <a:rPr lang="en-US" sz="1813">
                <a:solidFill>
                  <a:srgbClr val="000000"/>
                </a:solidFill>
                <a:latin typeface="Public Sans Thin"/>
              </a:rPr>
              <a:t> In budget room.</a:t>
            </a:r>
          </a:p>
        </p:txBody>
      </p:sp>
    </p:spTree>
    <p:extLst>
      <p:ext uri="{BB962C8B-B14F-4D97-AF65-F5344CB8AC3E}">
        <p14:creationId xmlns:p14="http://schemas.microsoft.com/office/powerpoint/2010/main" val="1941871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grpSp>
        <p:nvGrpSpPr>
          <p:cNvPr id="4" name="Group 4"/>
          <p:cNvGrpSpPr/>
          <p:nvPr/>
        </p:nvGrpSpPr>
        <p:grpSpPr>
          <a:xfrm>
            <a:off x="690126" y="2875625"/>
            <a:ext cx="8373349" cy="2832713"/>
            <a:chOff x="0" y="0"/>
            <a:chExt cx="28026449" cy="9481378"/>
          </a:xfrm>
        </p:grpSpPr>
        <p:sp>
          <p:nvSpPr>
            <p:cNvPr id="5" name="Freeform 5"/>
            <p:cNvSpPr/>
            <p:nvPr/>
          </p:nvSpPr>
          <p:spPr>
            <a:xfrm>
              <a:off x="0" y="0"/>
              <a:ext cx="28026451" cy="9481379"/>
            </a:xfrm>
            <a:custGeom>
              <a:avLst/>
              <a:gdLst/>
              <a:ahLst/>
              <a:cxnLst/>
              <a:rect l="l" t="t" r="r" b="b"/>
              <a:pathLst>
                <a:path w="28026451" h="9481379">
                  <a:moveTo>
                    <a:pt x="27721651" y="0"/>
                  </a:moveTo>
                  <a:lnTo>
                    <a:pt x="304800" y="0"/>
                  </a:lnTo>
                  <a:cubicBezTo>
                    <a:pt x="135890" y="0"/>
                    <a:pt x="0" y="135890"/>
                    <a:pt x="0" y="304800"/>
                  </a:cubicBezTo>
                  <a:lnTo>
                    <a:pt x="0" y="9176579"/>
                  </a:lnTo>
                  <a:cubicBezTo>
                    <a:pt x="0" y="9345488"/>
                    <a:pt x="135890" y="9481379"/>
                    <a:pt x="304800" y="9481379"/>
                  </a:cubicBezTo>
                  <a:lnTo>
                    <a:pt x="27721651" y="9481379"/>
                  </a:lnTo>
                  <a:cubicBezTo>
                    <a:pt x="27890558" y="9481379"/>
                    <a:pt x="28026451" y="9345488"/>
                    <a:pt x="28026451" y="9176579"/>
                  </a:cubicBezTo>
                  <a:lnTo>
                    <a:pt x="28026451" y="304800"/>
                  </a:lnTo>
                  <a:cubicBezTo>
                    <a:pt x="28026451" y="135890"/>
                    <a:pt x="27890558" y="0"/>
                    <a:pt x="27721651" y="0"/>
                  </a:cubicBezTo>
                  <a:close/>
                </a:path>
              </a:pathLst>
            </a:custGeom>
            <a:solidFill>
              <a:srgbClr val="F1D1C7"/>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897869">
            <a:off x="-1199725" y="-47160"/>
            <a:ext cx="3056069" cy="2547843"/>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281959">
            <a:off x="7250469" y="516635"/>
            <a:ext cx="3626012" cy="2373389"/>
          </a:xfrm>
          <a:prstGeom prst="rect">
            <a:avLst/>
          </a:prstGeom>
        </p:spPr>
      </p:pic>
      <p:sp>
        <p:nvSpPr>
          <p:cNvPr id="8" name="TextBox 8"/>
          <p:cNvSpPr txBox="1"/>
          <p:nvPr/>
        </p:nvSpPr>
        <p:spPr>
          <a:xfrm>
            <a:off x="990159" y="1833880"/>
            <a:ext cx="7773282" cy="654025"/>
          </a:xfrm>
          <a:prstGeom prst="rect">
            <a:avLst/>
          </a:prstGeom>
        </p:spPr>
        <p:txBody>
          <a:bodyPr lIns="0" tIns="0" rIns="0" bIns="0" rtlCol="0" anchor="t">
            <a:spAutoFit/>
          </a:bodyPr>
          <a:lstStyle/>
          <a:p>
            <a:pPr algn="ctr" defTabSz="487650">
              <a:lnSpc>
                <a:spcPts val="5120"/>
              </a:lnSpc>
            </a:pPr>
            <a:r>
              <a:rPr lang="en-US" sz="4266">
                <a:solidFill>
                  <a:srgbClr val="000000"/>
                </a:solidFill>
                <a:latin typeface="Marcellus"/>
              </a:rPr>
              <a:t>Hardware Specifications:</a:t>
            </a:r>
          </a:p>
        </p:txBody>
      </p:sp>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87279" y="5240725"/>
            <a:ext cx="1852190" cy="1107946"/>
          </a:xfrm>
          <a:prstGeom prst="rect">
            <a:avLst/>
          </a:prstGeom>
        </p:spPr>
      </p:pic>
      <p:sp>
        <p:nvSpPr>
          <p:cNvPr id="10" name="TextBox 10"/>
          <p:cNvSpPr txBox="1"/>
          <p:nvPr/>
        </p:nvSpPr>
        <p:spPr>
          <a:xfrm>
            <a:off x="846693" y="2781059"/>
            <a:ext cx="1274921" cy="956224"/>
          </a:xfrm>
          <a:prstGeom prst="rect">
            <a:avLst/>
          </a:prstGeom>
        </p:spPr>
        <p:txBody>
          <a:bodyPr lIns="0" tIns="0" rIns="0" bIns="0" rtlCol="0" anchor="t">
            <a:spAutoFit/>
          </a:bodyPr>
          <a:lstStyle/>
          <a:p>
            <a:pPr algn="ctr" defTabSz="487650">
              <a:lnSpc>
                <a:spcPts val="3882"/>
              </a:lnSpc>
            </a:pPr>
            <a:r>
              <a:rPr lang="en-US" sz="2773">
                <a:solidFill>
                  <a:srgbClr val="000000"/>
                </a:solidFill>
                <a:latin typeface="Lazord Sans Serif"/>
              </a:rPr>
              <a:t>1) Admin:</a:t>
            </a:r>
          </a:p>
        </p:txBody>
      </p:sp>
      <p:sp>
        <p:nvSpPr>
          <p:cNvPr id="11" name="TextBox 11"/>
          <p:cNvSpPr txBox="1"/>
          <p:nvPr/>
        </p:nvSpPr>
        <p:spPr>
          <a:xfrm>
            <a:off x="2653070" y="3009561"/>
            <a:ext cx="6209098" cy="1233030"/>
          </a:xfrm>
          <a:prstGeom prst="rect">
            <a:avLst/>
          </a:prstGeom>
        </p:spPr>
        <p:txBody>
          <a:bodyPr lIns="0" tIns="0" rIns="0" bIns="0" rtlCol="0" anchor="t">
            <a:spAutoFit/>
          </a:bodyPr>
          <a:lstStyle/>
          <a:p>
            <a:pPr marL="512366" lvl="1" indent="-256183" defTabSz="487650">
              <a:lnSpc>
                <a:spcPts val="3322"/>
              </a:lnSpc>
              <a:buFont typeface="Arial"/>
              <a:buChar char="•"/>
            </a:pPr>
            <a:r>
              <a:rPr lang="en-US" sz="2373">
                <a:solidFill>
                  <a:srgbClr val="000000"/>
                </a:solidFill>
                <a:latin typeface="Public Sans Thin Bold"/>
              </a:rPr>
              <a:t>Processor:</a:t>
            </a:r>
            <a:r>
              <a:rPr lang="en-US" sz="2373">
                <a:solidFill>
                  <a:srgbClr val="000000"/>
                </a:solidFill>
                <a:latin typeface="Public Sans Thin"/>
              </a:rPr>
              <a:t>   2.5 GHz processor speed</a:t>
            </a:r>
          </a:p>
          <a:p>
            <a:pPr marL="512366" lvl="1" indent="-256183" defTabSz="487650">
              <a:lnSpc>
                <a:spcPts val="3322"/>
              </a:lnSpc>
              <a:buFont typeface="Arial"/>
              <a:buChar char="•"/>
            </a:pPr>
            <a:r>
              <a:rPr lang="en-US" sz="2373">
                <a:solidFill>
                  <a:srgbClr val="000000"/>
                </a:solidFill>
                <a:latin typeface="Public Sans Thin Bold"/>
              </a:rPr>
              <a:t>RAM:</a:t>
            </a:r>
            <a:r>
              <a:rPr lang="en-US" sz="2373">
                <a:solidFill>
                  <a:srgbClr val="000000"/>
                </a:solidFill>
                <a:latin typeface="Public Sans Thin"/>
              </a:rPr>
              <a:t>             8GB</a:t>
            </a:r>
          </a:p>
          <a:p>
            <a:pPr marL="512366" lvl="1" indent="-256183" defTabSz="487650">
              <a:lnSpc>
                <a:spcPts val="3322"/>
              </a:lnSpc>
              <a:buFont typeface="Arial"/>
              <a:buChar char="•"/>
            </a:pPr>
            <a:r>
              <a:rPr lang="en-US" sz="2373">
                <a:solidFill>
                  <a:srgbClr val="000000"/>
                </a:solidFill>
                <a:latin typeface="Public Sans Thin Bold"/>
              </a:rPr>
              <a:t>Hard Disk: </a:t>
            </a:r>
            <a:r>
              <a:rPr lang="en-US" sz="2373">
                <a:solidFill>
                  <a:srgbClr val="000000"/>
                </a:solidFill>
                <a:latin typeface="Public Sans Thin"/>
              </a:rPr>
              <a:t>  512GB</a:t>
            </a:r>
          </a:p>
        </p:txBody>
      </p:sp>
    </p:spTree>
    <p:extLst>
      <p:ext uri="{BB962C8B-B14F-4D97-AF65-F5344CB8AC3E}">
        <p14:creationId xmlns:p14="http://schemas.microsoft.com/office/powerpoint/2010/main" val="273145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grpSp>
        <p:nvGrpSpPr>
          <p:cNvPr id="4" name="Group 4"/>
          <p:cNvGrpSpPr/>
          <p:nvPr/>
        </p:nvGrpSpPr>
        <p:grpSpPr>
          <a:xfrm>
            <a:off x="690126" y="2875625"/>
            <a:ext cx="8373349" cy="2832713"/>
            <a:chOff x="0" y="0"/>
            <a:chExt cx="28026449" cy="9481378"/>
          </a:xfrm>
        </p:grpSpPr>
        <p:sp>
          <p:nvSpPr>
            <p:cNvPr id="5" name="Freeform 5"/>
            <p:cNvSpPr/>
            <p:nvPr/>
          </p:nvSpPr>
          <p:spPr>
            <a:xfrm>
              <a:off x="0" y="0"/>
              <a:ext cx="28026451" cy="9481379"/>
            </a:xfrm>
            <a:custGeom>
              <a:avLst/>
              <a:gdLst/>
              <a:ahLst/>
              <a:cxnLst/>
              <a:rect l="l" t="t" r="r" b="b"/>
              <a:pathLst>
                <a:path w="28026451" h="9481379">
                  <a:moveTo>
                    <a:pt x="27721651" y="0"/>
                  </a:moveTo>
                  <a:lnTo>
                    <a:pt x="304800" y="0"/>
                  </a:lnTo>
                  <a:cubicBezTo>
                    <a:pt x="135890" y="0"/>
                    <a:pt x="0" y="135890"/>
                    <a:pt x="0" y="304800"/>
                  </a:cubicBezTo>
                  <a:lnTo>
                    <a:pt x="0" y="9176579"/>
                  </a:lnTo>
                  <a:cubicBezTo>
                    <a:pt x="0" y="9345488"/>
                    <a:pt x="135890" y="9481379"/>
                    <a:pt x="304800" y="9481379"/>
                  </a:cubicBezTo>
                  <a:lnTo>
                    <a:pt x="27721651" y="9481379"/>
                  </a:lnTo>
                  <a:cubicBezTo>
                    <a:pt x="27890558" y="9481379"/>
                    <a:pt x="28026451" y="9345488"/>
                    <a:pt x="28026451" y="9176579"/>
                  </a:cubicBezTo>
                  <a:lnTo>
                    <a:pt x="28026451" y="304800"/>
                  </a:lnTo>
                  <a:cubicBezTo>
                    <a:pt x="28026451" y="135890"/>
                    <a:pt x="27890558" y="0"/>
                    <a:pt x="27721651" y="0"/>
                  </a:cubicBezTo>
                  <a:close/>
                </a:path>
              </a:pathLst>
            </a:custGeom>
            <a:solidFill>
              <a:srgbClr val="F1D1C7"/>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897869">
            <a:off x="-1199725" y="-47160"/>
            <a:ext cx="3056069" cy="2547843"/>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281959">
            <a:off x="7250469" y="516635"/>
            <a:ext cx="3626012" cy="2373389"/>
          </a:xfrm>
          <a:prstGeom prst="rect">
            <a:avLst/>
          </a:prstGeom>
        </p:spPr>
      </p:pic>
      <p:sp>
        <p:nvSpPr>
          <p:cNvPr id="8" name="TextBox 8"/>
          <p:cNvSpPr txBox="1"/>
          <p:nvPr/>
        </p:nvSpPr>
        <p:spPr>
          <a:xfrm>
            <a:off x="990159" y="1833880"/>
            <a:ext cx="7773282" cy="654025"/>
          </a:xfrm>
          <a:prstGeom prst="rect">
            <a:avLst/>
          </a:prstGeom>
        </p:spPr>
        <p:txBody>
          <a:bodyPr lIns="0" tIns="0" rIns="0" bIns="0" rtlCol="0" anchor="t">
            <a:spAutoFit/>
          </a:bodyPr>
          <a:lstStyle/>
          <a:p>
            <a:pPr algn="ctr" defTabSz="487650">
              <a:lnSpc>
                <a:spcPts val="5120"/>
              </a:lnSpc>
            </a:pPr>
            <a:r>
              <a:rPr lang="en-US" sz="4266">
                <a:solidFill>
                  <a:srgbClr val="000000"/>
                </a:solidFill>
                <a:latin typeface="Marcellus"/>
              </a:rPr>
              <a:t>Hardware Specifications:</a:t>
            </a:r>
          </a:p>
        </p:txBody>
      </p:sp>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87279" y="5240725"/>
            <a:ext cx="1852190" cy="1107946"/>
          </a:xfrm>
          <a:prstGeom prst="rect">
            <a:avLst/>
          </a:prstGeom>
        </p:spPr>
      </p:pic>
      <p:sp>
        <p:nvSpPr>
          <p:cNvPr id="10" name="TextBox 10"/>
          <p:cNvSpPr txBox="1"/>
          <p:nvPr/>
        </p:nvSpPr>
        <p:spPr>
          <a:xfrm>
            <a:off x="328310" y="2897802"/>
            <a:ext cx="2992467" cy="456087"/>
          </a:xfrm>
          <a:prstGeom prst="rect">
            <a:avLst/>
          </a:prstGeom>
        </p:spPr>
        <p:txBody>
          <a:bodyPr lIns="0" tIns="0" rIns="0" bIns="0" rtlCol="0" anchor="t">
            <a:spAutoFit/>
          </a:bodyPr>
          <a:lstStyle/>
          <a:p>
            <a:pPr algn="ctr" defTabSz="487650">
              <a:lnSpc>
                <a:spcPts val="3882"/>
              </a:lnSpc>
            </a:pPr>
            <a:r>
              <a:rPr lang="en-US" sz="2773">
                <a:solidFill>
                  <a:srgbClr val="000000"/>
                </a:solidFill>
                <a:latin typeface="Lazord Sans Serif"/>
              </a:rPr>
              <a:t>2) Guest/Host:</a:t>
            </a:r>
          </a:p>
        </p:txBody>
      </p:sp>
      <p:sp>
        <p:nvSpPr>
          <p:cNvPr id="11" name="TextBox 11"/>
          <p:cNvSpPr txBox="1"/>
          <p:nvPr/>
        </p:nvSpPr>
        <p:spPr>
          <a:xfrm>
            <a:off x="2854377" y="3611880"/>
            <a:ext cx="6209098" cy="1233030"/>
          </a:xfrm>
          <a:prstGeom prst="rect">
            <a:avLst/>
          </a:prstGeom>
        </p:spPr>
        <p:txBody>
          <a:bodyPr lIns="0" tIns="0" rIns="0" bIns="0" rtlCol="0" anchor="t">
            <a:spAutoFit/>
          </a:bodyPr>
          <a:lstStyle/>
          <a:p>
            <a:pPr marL="512366" lvl="1" indent="-256183" defTabSz="487650">
              <a:lnSpc>
                <a:spcPts val="3322"/>
              </a:lnSpc>
              <a:buFont typeface="Arial"/>
              <a:buChar char="•"/>
            </a:pPr>
            <a:r>
              <a:rPr lang="en-US" sz="2373">
                <a:solidFill>
                  <a:srgbClr val="000000"/>
                </a:solidFill>
                <a:latin typeface="Public Sans Thin Bold"/>
              </a:rPr>
              <a:t>Processor:</a:t>
            </a:r>
            <a:r>
              <a:rPr lang="en-US" sz="2373">
                <a:solidFill>
                  <a:srgbClr val="000000"/>
                </a:solidFill>
                <a:latin typeface="Public Sans Thin"/>
              </a:rPr>
              <a:t>   2.0 GHz processor speed</a:t>
            </a:r>
          </a:p>
          <a:p>
            <a:pPr marL="512366" lvl="1" indent="-256183" defTabSz="487650">
              <a:lnSpc>
                <a:spcPts val="3322"/>
              </a:lnSpc>
              <a:buFont typeface="Arial"/>
              <a:buChar char="•"/>
            </a:pPr>
            <a:r>
              <a:rPr lang="en-US" sz="2373">
                <a:solidFill>
                  <a:srgbClr val="000000"/>
                </a:solidFill>
                <a:latin typeface="Public Sans Thin Bold"/>
              </a:rPr>
              <a:t>RAM:</a:t>
            </a:r>
            <a:r>
              <a:rPr lang="en-US" sz="2373">
                <a:solidFill>
                  <a:srgbClr val="000000"/>
                </a:solidFill>
                <a:latin typeface="Public Sans Thin"/>
              </a:rPr>
              <a:t>             2GB</a:t>
            </a:r>
          </a:p>
          <a:p>
            <a:pPr marL="512366" lvl="1" indent="-256183" defTabSz="487650">
              <a:lnSpc>
                <a:spcPts val="3322"/>
              </a:lnSpc>
              <a:buFont typeface="Arial"/>
              <a:buChar char="•"/>
            </a:pPr>
            <a:r>
              <a:rPr lang="en-US" sz="2373">
                <a:solidFill>
                  <a:srgbClr val="000000"/>
                </a:solidFill>
                <a:latin typeface="Public Sans Thin Bold"/>
              </a:rPr>
              <a:t>Hard Disk: </a:t>
            </a:r>
            <a:r>
              <a:rPr lang="en-US" sz="2373">
                <a:solidFill>
                  <a:srgbClr val="000000"/>
                </a:solidFill>
                <a:latin typeface="Public Sans Thin"/>
              </a:rPr>
              <a:t>  206GB</a:t>
            </a:r>
          </a:p>
        </p:txBody>
      </p:sp>
    </p:spTree>
    <p:extLst>
      <p:ext uri="{BB962C8B-B14F-4D97-AF65-F5344CB8AC3E}">
        <p14:creationId xmlns:p14="http://schemas.microsoft.com/office/powerpoint/2010/main" val="3751713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grpSp>
        <p:nvGrpSpPr>
          <p:cNvPr id="4" name="Group 4"/>
          <p:cNvGrpSpPr/>
          <p:nvPr/>
        </p:nvGrpSpPr>
        <p:grpSpPr>
          <a:xfrm>
            <a:off x="690126" y="2875625"/>
            <a:ext cx="8373349" cy="2832713"/>
            <a:chOff x="0" y="0"/>
            <a:chExt cx="28026449" cy="9481378"/>
          </a:xfrm>
        </p:grpSpPr>
        <p:sp>
          <p:nvSpPr>
            <p:cNvPr id="5" name="Freeform 5"/>
            <p:cNvSpPr/>
            <p:nvPr/>
          </p:nvSpPr>
          <p:spPr>
            <a:xfrm>
              <a:off x="0" y="0"/>
              <a:ext cx="28026451" cy="9481379"/>
            </a:xfrm>
            <a:custGeom>
              <a:avLst/>
              <a:gdLst/>
              <a:ahLst/>
              <a:cxnLst/>
              <a:rect l="l" t="t" r="r" b="b"/>
              <a:pathLst>
                <a:path w="28026451" h="9481379">
                  <a:moveTo>
                    <a:pt x="27721651" y="0"/>
                  </a:moveTo>
                  <a:lnTo>
                    <a:pt x="304800" y="0"/>
                  </a:lnTo>
                  <a:cubicBezTo>
                    <a:pt x="135890" y="0"/>
                    <a:pt x="0" y="135890"/>
                    <a:pt x="0" y="304800"/>
                  </a:cubicBezTo>
                  <a:lnTo>
                    <a:pt x="0" y="9176579"/>
                  </a:lnTo>
                  <a:cubicBezTo>
                    <a:pt x="0" y="9345488"/>
                    <a:pt x="135890" y="9481379"/>
                    <a:pt x="304800" y="9481379"/>
                  </a:cubicBezTo>
                  <a:lnTo>
                    <a:pt x="27721651" y="9481379"/>
                  </a:lnTo>
                  <a:cubicBezTo>
                    <a:pt x="27890558" y="9481379"/>
                    <a:pt x="28026451" y="9345488"/>
                    <a:pt x="28026451" y="9176579"/>
                  </a:cubicBezTo>
                  <a:lnTo>
                    <a:pt x="28026451" y="304800"/>
                  </a:lnTo>
                  <a:cubicBezTo>
                    <a:pt x="28026451" y="135890"/>
                    <a:pt x="27890558" y="0"/>
                    <a:pt x="27721651" y="0"/>
                  </a:cubicBezTo>
                  <a:close/>
                </a:path>
              </a:pathLst>
            </a:custGeom>
            <a:solidFill>
              <a:srgbClr val="F1D1C7"/>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897869">
            <a:off x="-1199725" y="-47160"/>
            <a:ext cx="3056069" cy="2547843"/>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281959">
            <a:off x="7250469" y="516635"/>
            <a:ext cx="3626012" cy="2373389"/>
          </a:xfrm>
          <a:prstGeom prst="rect">
            <a:avLst/>
          </a:prstGeom>
        </p:spPr>
      </p:pic>
      <p:sp>
        <p:nvSpPr>
          <p:cNvPr id="8" name="TextBox 8"/>
          <p:cNvSpPr txBox="1"/>
          <p:nvPr/>
        </p:nvSpPr>
        <p:spPr>
          <a:xfrm>
            <a:off x="990159" y="1833880"/>
            <a:ext cx="7773282" cy="654025"/>
          </a:xfrm>
          <a:prstGeom prst="rect">
            <a:avLst/>
          </a:prstGeom>
        </p:spPr>
        <p:txBody>
          <a:bodyPr lIns="0" tIns="0" rIns="0" bIns="0" rtlCol="0" anchor="t">
            <a:spAutoFit/>
          </a:bodyPr>
          <a:lstStyle/>
          <a:p>
            <a:pPr algn="ctr" defTabSz="487650">
              <a:lnSpc>
                <a:spcPts val="5120"/>
              </a:lnSpc>
            </a:pPr>
            <a:r>
              <a:rPr lang="en-US" sz="4266">
                <a:solidFill>
                  <a:srgbClr val="000000"/>
                </a:solidFill>
                <a:latin typeface="Marcellus"/>
              </a:rPr>
              <a:t>Software Specifications:</a:t>
            </a:r>
          </a:p>
        </p:txBody>
      </p:sp>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87279" y="5240725"/>
            <a:ext cx="1852190" cy="1107946"/>
          </a:xfrm>
          <a:prstGeom prst="rect">
            <a:avLst/>
          </a:prstGeom>
        </p:spPr>
      </p:pic>
      <p:sp>
        <p:nvSpPr>
          <p:cNvPr id="10" name="TextBox 10"/>
          <p:cNvSpPr txBox="1"/>
          <p:nvPr/>
        </p:nvSpPr>
        <p:spPr>
          <a:xfrm>
            <a:off x="846693" y="2781059"/>
            <a:ext cx="1274921" cy="956224"/>
          </a:xfrm>
          <a:prstGeom prst="rect">
            <a:avLst/>
          </a:prstGeom>
        </p:spPr>
        <p:txBody>
          <a:bodyPr lIns="0" tIns="0" rIns="0" bIns="0" rtlCol="0" anchor="t">
            <a:spAutoFit/>
          </a:bodyPr>
          <a:lstStyle/>
          <a:p>
            <a:pPr algn="ctr" defTabSz="487650">
              <a:lnSpc>
                <a:spcPts val="3882"/>
              </a:lnSpc>
            </a:pPr>
            <a:r>
              <a:rPr lang="en-US" sz="2773">
                <a:solidFill>
                  <a:srgbClr val="000000"/>
                </a:solidFill>
                <a:latin typeface="Lazord Sans Serif"/>
              </a:rPr>
              <a:t>1) Admin:</a:t>
            </a:r>
          </a:p>
        </p:txBody>
      </p:sp>
      <p:sp>
        <p:nvSpPr>
          <p:cNvPr id="11" name="TextBox 11"/>
          <p:cNvSpPr txBox="1"/>
          <p:nvPr/>
        </p:nvSpPr>
        <p:spPr>
          <a:xfrm>
            <a:off x="2653070" y="2829905"/>
            <a:ext cx="6209098" cy="2079415"/>
          </a:xfrm>
          <a:prstGeom prst="rect">
            <a:avLst/>
          </a:prstGeom>
        </p:spPr>
        <p:txBody>
          <a:bodyPr lIns="0" tIns="0" rIns="0" bIns="0" rtlCol="0" anchor="t">
            <a:spAutoFit/>
          </a:bodyPr>
          <a:lstStyle/>
          <a:p>
            <a:pPr marL="512366" lvl="1" indent="-256183" defTabSz="487650">
              <a:lnSpc>
                <a:spcPts val="3322"/>
              </a:lnSpc>
              <a:buFont typeface="Arial"/>
              <a:buChar char="•"/>
            </a:pPr>
            <a:r>
              <a:rPr lang="en-US" sz="2373">
                <a:solidFill>
                  <a:srgbClr val="000000"/>
                </a:solidFill>
                <a:latin typeface="Public Sans Thin Bold"/>
              </a:rPr>
              <a:t>Browser:</a:t>
            </a:r>
            <a:r>
              <a:rPr lang="en-US" sz="2373">
                <a:solidFill>
                  <a:srgbClr val="000000"/>
                </a:solidFill>
                <a:latin typeface="Public Sans Thin"/>
              </a:rPr>
              <a:t>            Any web Browser</a:t>
            </a:r>
          </a:p>
          <a:p>
            <a:pPr marL="512366" lvl="1" indent="-256183" defTabSz="487650">
              <a:lnSpc>
                <a:spcPts val="3322"/>
              </a:lnSpc>
              <a:buFont typeface="Arial"/>
              <a:buChar char="•"/>
            </a:pPr>
            <a:r>
              <a:rPr lang="en-US" sz="2373">
                <a:solidFill>
                  <a:srgbClr val="000000"/>
                </a:solidFill>
                <a:latin typeface="Public Sans Thin Bold"/>
              </a:rPr>
              <a:t>Database server:  </a:t>
            </a:r>
            <a:r>
              <a:rPr lang="en-US" sz="2373">
                <a:solidFill>
                  <a:srgbClr val="000000"/>
                </a:solidFill>
                <a:latin typeface="Public Sans Thin"/>
              </a:rPr>
              <a:t>My SQL</a:t>
            </a:r>
          </a:p>
          <a:p>
            <a:pPr marL="512366" lvl="1" indent="-256183" defTabSz="487650">
              <a:lnSpc>
                <a:spcPts val="3322"/>
              </a:lnSpc>
              <a:buFont typeface="Arial"/>
              <a:buChar char="•"/>
            </a:pPr>
            <a:r>
              <a:rPr lang="en-US" sz="2373">
                <a:solidFill>
                  <a:srgbClr val="000000"/>
                </a:solidFill>
                <a:latin typeface="Public Sans Thin Bold"/>
              </a:rPr>
              <a:t>Operating System: </a:t>
            </a:r>
            <a:r>
              <a:rPr lang="en-US" sz="2373">
                <a:solidFill>
                  <a:srgbClr val="000000"/>
                </a:solidFill>
                <a:latin typeface="Public Sans Thin"/>
              </a:rPr>
              <a:t>  Windows</a:t>
            </a:r>
          </a:p>
          <a:p>
            <a:pPr marL="512366" lvl="1" indent="-256183" defTabSz="487650">
              <a:lnSpc>
                <a:spcPts val="3322"/>
              </a:lnSpc>
              <a:buFont typeface="Arial"/>
              <a:buChar char="•"/>
            </a:pPr>
            <a:r>
              <a:rPr lang="en-US" sz="2373">
                <a:solidFill>
                  <a:srgbClr val="000000"/>
                </a:solidFill>
                <a:latin typeface="Public Sans Thin Bold"/>
              </a:rPr>
              <a:t>Server : </a:t>
            </a:r>
            <a:r>
              <a:rPr lang="en-US" sz="2373">
                <a:solidFill>
                  <a:srgbClr val="000000"/>
                </a:solidFill>
                <a:latin typeface="Public Sans Thin"/>
              </a:rPr>
              <a:t>Xampp</a:t>
            </a:r>
          </a:p>
          <a:p>
            <a:pPr marL="512366" lvl="1" indent="-256183" defTabSz="487650">
              <a:lnSpc>
                <a:spcPts val="3322"/>
              </a:lnSpc>
              <a:buFont typeface="Arial"/>
              <a:buChar char="•"/>
            </a:pPr>
            <a:r>
              <a:rPr lang="en-US" sz="2373">
                <a:solidFill>
                  <a:srgbClr val="000000"/>
                </a:solidFill>
                <a:latin typeface="Public Sans Thin Bold"/>
              </a:rPr>
              <a:t>Language : </a:t>
            </a:r>
            <a:r>
              <a:rPr lang="en-US" sz="2373">
                <a:solidFill>
                  <a:srgbClr val="000000"/>
                </a:solidFill>
                <a:latin typeface="Public Sans Thin"/>
              </a:rPr>
              <a:t>PHP,HTML,CSS,Bootstrap.</a:t>
            </a:r>
          </a:p>
        </p:txBody>
      </p:sp>
    </p:spTree>
    <p:extLst>
      <p:ext uri="{BB962C8B-B14F-4D97-AF65-F5344CB8AC3E}">
        <p14:creationId xmlns:p14="http://schemas.microsoft.com/office/powerpoint/2010/main" val="3840060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grpSp>
        <p:nvGrpSpPr>
          <p:cNvPr id="4" name="Group 4"/>
          <p:cNvGrpSpPr/>
          <p:nvPr/>
        </p:nvGrpSpPr>
        <p:grpSpPr>
          <a:xfrm>
            <a:off x="690126" y="2875625"/>
            <a:ext cx="8373349" cy="2832713"/>
            <a:chOff x="0" y="0"/>
            <a:chExt cx="28026449" cy="9481378"/>
          </a:xfrm>
        </p:grpSpPr>
        <p:sp>
          <p:nvSpPr>
            <p:cNvPr id="5" name="Freeform 5"/>
            <p:cNvSpPr/>
            <p:nvPr/>
          </p:nvSpPr>
          <p:spPr>
            <a:xfrm>
              <a:off x="0" y="0"/>
              <a:ext cx="28026451" cy="9481379"/>
            </a:xfrm>
            <a:custGeom>
              <a:avLst/>
              <a:gdLst/>
              <a:ahLst/>
              <a:cxnLst/>
              <a:rect l="l" t="t" r="r" b="b"/>
              <a:pathLst>
                <a:path w="28026451" h="9481379">
                  <a:moveTo>
                    <a:pt x="27721651" y="0"/>
                  </a:moveTo>
                  <a:lnTo>
                    <a:pt x="304800" y="0"/>
                  </a:lnTo>
                  <a:cubicBezTo>
                    <a:pt x="135890" y="0"/>
                    <a:pt x="0" y="135890"/>
                    <a:pt x="0" y="304800"/>
                  </a:cubicBezTo>
                  <a:lnTo>
                    <a:pt x="0" y="9176579"/>
                  </a:lnTo>
                  <a:cubicBezTo>
                    <a:pt x="0" y="9345488"/>
                    <a:pt x="135890" y="9481379"/>
                    <a:pt x="304800" y="9481379"/>
                  </a:cubicBezTo>
                  <a:lnTo>
                    <a:pt x="27721651" y="9481379"/>
                  </a:lnTo>
                  <a:cubicBezTo>
                    <a:pt x="27890558" y="9481379"/>
                    <a:pt x="28026451" y="9345488"/>
                    <a:pt x="28026451" y="9176579"/>
                  </a:cubicBezTo>
                  <a:lnTo>
                    <a:pt x="28026451" y="304800"/>
                  </a:lnTo>
                  <a:cubicBezTo>
                    <a:pt x="28026451" y="135890"/>
                    <a:pt x="27890558" y="0"/>
                    <a:pt x="27721651" y="0"/>
                  </a:cubicBezTo>
                  <a:close/>
                </a:path>
              </a:pathLst>
            </a:custGeom>
            <a:solidFill>
              <a:srgbClr val="F1D1C7"/>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897869">
            <a:off x="-1199725" y="-47160"/>
            <a:ext cx="3056069" cy="2547843"/>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281959">
            <a:off x="7250469" y="516635"/>
            <a:ext cx="3626012" cy="2373389"/>
          </a:xfrm>
          <a:prstGeom prst="rect">
            <a:avLst/>
          </a:prstGeom>
        </p:spPr>
      </p:pic>
      <p:sp>
        <p:nvSpPr>
          <p:cNvPr id="8" name="TextBox 8"/>
          <p:cNvSpPr txBox="1"/>
          <p:nvPr/>
        </p:nvSpPr>
        <p:spPr>
          <a:xfrm>
            <a:off x="990159" y="1833880"/>
            <a:ext cx="7773282" cy="654025"/>
          </a:xfrm>
          <a:prstGeom prst="rect">
            <a:avLst/>
          </a:prstGeom>
        </p:spPr>
        <p:txBody>
          <a:bodyPr lIns="0" tIns="0" rIns="0" bIns="0" rtlCol="0" anchor="t">
            <a:spAutoFit/>
          </a:bodyPr>
          <a:lstStyle/>
          <a:p>
            <a:pPr algn="ctr" defTabSz="487650">
              <a:lnSpc>
                <a:spcPts val="5120"/>
              </a:lnSpc>
            </a:pPr>
            <a:r>
              <a:rPr lang="en-US" sz="4266">
                <a:solidFill>
                  <a:srgbClr val="000000"/>
                </a:solidFill>
                <a:latin typeface="Marcellus"/>
              </a:rPr>
              <a:t>Software Specifications:</a:t>
            </a:r>
          </a:p>
        </p:txBody>
      </p:sp>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87279" y="5240725"/>
            <a:ext cx="1852190" cy="1107946"/>
          </a:xfrm>
          <a:prstGeom prst="rect">
            <a:avLst/>
          </a:prstGeom>
        </p:spPr>
      </p:pic>
      <p:sp>
        <p:nvSpPr>
          <p:cNvPr id="10" name="TextBox 10"/>
          <p:cNvSpPr txBox="1"/>
          <p:nvPr/>
        </p:nvSpPr>
        <p:spPr>
          <a:xfrm>
            <a:off x="819736" y="3077803"/>
            <a:ext cx="1987153" cy="956224"/>
          </a:xfrm>
          <a:prstGeom prst="rect">
            <a:avLst/>
          </a:prstGeom>
        </p:spPr>
        <p:txBody>
          <a:bodyPr lIns="0" tIns="0" rIns="0" bIns="0" rtlCol="0" anchor="t">
            <a:spAutoFit/>
          </a:bodyPr>
          <a:lstStyle/>
          <a:p>
            <a:pPr algn="ctr" defTabSz="487650">
              <a:lnSpc>
                <a:spcPts val="3882"/>
              </a:lnSpc>
            </a:pPr>
            <a:r>
              <a:rPr lang="en-US" sz="2773">
                <a:solidFill>
                  <a:srgbClr val="000000"/>
                </a:solidFill>
                <a:latin typeface="Lazord Sans Serif"/>
              </a:rPr>
              <a:t>2) Host/Host:</a:t>
            </a:r>
          </a:p>
        </p:txBody>
      </p:sp>
      <p:sp>
        <p:nvSpPr>
          <p:cNvPr id="11" name="TextBox 11"/>
          <p:cNvSpPr txBox="1"/>
          <p:nvPr/>
        </p:nvSpPr>
        <p:spPr>
          <a:xfrm>
            <a:off x="2806889" y="4113883"/>
            <a:ext cx="8038948" cy="809645"/>
          </a:xfrm>
          <a:prstGeom prst="rect">
            <a:avLst/>
          </a:prstGeom>
        </p:spPr>
        <p:txBody>
          <a:bodyPr lIns="0" tIns="0" rIns="0" bIns="0" rtlCol="0" anchor="t">
            <a:spAutoFit/>
          </a:bodyPr>
          <a:lstStyle/>
          <a:p>
            <a:pPr marL="510682" lvl="1" indent="-255341" defTabSz="487650">
              <a:lnSpc>
                <a:spcPts val="3311"/>
              </a:lnSpc>
              <a:buFont typeface="Arial"/>
              <a:buChar char="•"/>
            </a:pPr>
            <a:r>
              <a:rPr lang="en-US" sz="2365">
                <a:solidFill>
                  <a:srgbClr val="000000"/>
                </a:solidFill>
                <a:latin typeface="Public Sans Thin Bold"/>
              </a:rPr>
              <a:t>Browser:  </a:t>
            </a:r>
            <a:r>
              <a:rPr lang="en-US" sz="2365">
                <a:solidFill>
                  <a:srgbClr val="000000"/>
                </a:solidFill>
                <a:latin typeface="Public Sans Thin"/>
              </a:rPr>
              <a:t>Any web Browser.</a:t>
            </a:r>
          </a:p>
          <a:p>
            <a:pPr algn="ctr" defTabSz="487650">
              <a:lnSpc>
                <a:spcPts val="3311"/>
              </a:lnSpc>
            </a:pPr>
            <a:endParaRPr lang="en-US" sz="2365">
              <a:solidFill>
                <a:srgbClr val="000000"/>
              </a:solidFill>
              <a:latin typeface="Public Sans Thin"/>
            </a:endParaRPr>
          </a:p>
        </p:txBody>
      </p:sp>
    </p:spTree>
    <p:extLst>
      <p:ext uri="{BB962C8B-B14F-4D97-AF65-F5344CB8AC3E}">
        <p14:creationId xmlns:p14="http://schemas.microsoft.com/office/powerpoint/2010/main" val="1665092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2EC"/>
        </a:solidFill>
        <a:effectLst/>
      </p:bgPr>
    </p:bg>
    <p:spTree>
      <p:nvGrpSpPr>
        <p:cNvPr id="1" name=""/>
        <p:cNvGrpSpPr/>
        <p:nvPr/>
      </p:nvGrpSpPr>
      <p:grpSpPr>
        <a:xfrm>
          <a:off x="0" y="0"/>
          <a:ext cx="0" cy="0"/>
          <a:chOff x="0" y="0"/>
          <a:chExt cx="0" cy="0"/>
        </a:xfrm>
      </p:grpSpPr>
      <p:grpSp>
        <p:nvGrpSpPr>
          <p:cNvPr id="2" name="Group 2"/>
          <p:cNvGrpSpPr/>
          <p:nvPr/>
        </p:nvGrpSpPr>
        <p:grpSpPr>
          <a:xfrm>
            <a:off x="548640" y="1463040"/>
            <a:ext cx="8656320" cy="438912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2083330" y="2738121"/>
            <a:ext cx="5586940" cy="876971"/>
          </a:xfrm>
          <a:prstGeom prst="rect">
            <a:avLst/>
          </a:prstGeom>
        </p:spPr>
        <p:txBody>
          <a:bodyPr lIns="0" tIns="0" rIns="0" bIns="0" rtlCol="0" anchor="t">
            <a:spAutoFit/>
          </a:bodyPr>
          <a:lstStyle/>
          <a:p>
            <a:pPr algn="ctr" defTabSz="487650">
              <a:lnSpc>
                <a:spcPts val="7466"/>
              </a:lnSpc>
            </a:pPr>
            <a:r>
              <a:rPr lang="en-US" sz="5333">
                <a:solidFill>
                  <a:srgbClr val="000000"/>
                </a:solidFill>
                <a:latin typeface="Marcellus"/>
              </a:rPr>
              <a:t>Thank You!</a:t>
            </a:r>
          </a:p>
        </p:txBody>
      </p:sp>
      <p:sp>
        <p:nvSpPr>
          <p:cNvPr id="5" name="TextBox 5"/>
          <p:cNvSpPr txBox="1"/>
          <p:nvPr/>
        </p:nvSpPr>
        <p:spPr>
          <a:xfrm>
            <a:off x="2203820" y="3873500"/>
            <a:ext cx="5345960" cy="243656"/>
          </a:xfrm>
          <a:prstGeom prst="rect">
            <a:avLst/>
          </a:prstGeom>
        </p:spPr>
        <p:txBody>
          <a:bodyPr lIns="0" tIns="0" rIns="0" bIns="0" rtlCol="0" anchor="t">
            <a:spAutoFit/>
          </a:bodyPr>
          <a:lstStyle/>
          <a:p>
            <a:pPr algn="ctr" defTabSz="487650">
              <a:lnSpc>
                <a:spcPts val="1920"/>
              </a:lnSpc>
            </a:pPr>
            <a:r>
              <a:rPr lang="en-US" sz="1600">
                <a:solidFill>
                  <a:srgbClr val="000000"/>
                </a:solidFill>
                <a:latin typeface="Roboto"/>
              </a:rPr>
              <a:t>Do you have any questions for me before we go?</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52226">
            <a:off x="8006439" y="456005"/>
            <a:ext cx="3056069" cy="2547843"/>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21784">
            <a:off x="-533395" y="4767676"/>
            <a:ext cx="2799071" cy="3037648"/>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89215" y="1160714"/>
            <a:ext cx="1852190" cy="110794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465552" y="4163845"/>
            <a:ext cx="1562994" cy="2399427"/>
          </a:xfrm>
          <a:prstGeom prst="rect">
            <a:avLst/>
          </a:prstGeom>
        </p:spPr>
      </p:pic>
    </p:spTree>
    <p:extLst>
      <p:ext uri="{BB962C8B-B14F-4D97-AF65-F5344CB8AC3E}">
        <p14:creationId xmlns:p14="http://schemas.microsoft.com/office/powerpoint/2010/main" val="1862554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grpSp>
        <p:nvGrpSpPr>
          <p:cNvPr id="2" name="Group 2"/>
          <p:cNvGrpSpPr/>
          <p:nvPr/>
        </p:nvGrpSpPr>
        <p:grpSpPr>
          <a:xfrm>
            <a:off x="3710170" y="2802996"/>
            <a:ext cx="1822155" cy="692171"/>
            <a:chOff x="0" y="0"/>
            <a:chExt cx="1675130" cy="636322"/>
          </a:xfrm>
        </p:grpSpPr>
        <p:sp>
          <p:nvSpPr>
            <p:cNvPr id="3" name="Freeform 3"/>
            <p:cNvSpPr/>
            <p:nvPr/>
          </p:nvSpPr>
          <p:spPr>
            <a:xfrm>
              <a:off x="92710" y="106680"/>
              <a:ext cx="1570990" cy="516942"/>
            </a:xfrm>
            <a:custGeom>
              <a:avLst/>
              <a:gdLst/>
              <a:ahLst/>
              <a:cxnLst/>
              <a:rect l="l" t="t" r="r" b="b"/>
              <a:pathLst>
                <a:path w="1570990" h="516942">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lnTo>
                    <a:pt x="1544320" y="327712"/>
                  </a:lnTo>
                  <a:close/>
                </a:path>
              </a:pathLst>
            </a:custGeom>
            <a:solidFill>
              <a:srgbClr val="FFB6E3"/>
            </a:solidFill>
          </p:spPr>
        </p:sp>
        <p:sp>
          <p:nvSpPr>
            <p:cNvPr id="4" name="Freeform 4"/>
            <p:cNvSpPr/>
            <p:nvPr/>
          </p:nvSpPr>
          <p:spPr>
            <a:xfrm>
              <a:off x="12700" y="12700"/>
              <a:ext cx="1610360" cy="567742"/>
            </a:xfrm>
            <a:custGeom>
              <a:avLst/>
              <a:gdLst/>
              <a:ahLst/>
              <a:cxnLst/>
              <a:rect l="l" t="t" r="r" b="b"/>
              <a:pathLst>
                <a:path w="1610360" h="567742">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id="5" name="Freeform 5"/>
            <p:cNvSpPr/>
            <p:nvPr/>
          </p:nvSpPr>
          <p:spPr>
            <a:xfrm>
              <a:off x="0" y="0"/>
              <a:ext cx="1675130" cy="636322"/>
            </a:xfrm>
            <a:custGeom>
              <a:avLst/>
              <a:gdLst/>
              <a:ahLst/>
              <a:cxnLst/>
              <a:rect l="l" t="t" r="r" b="b"/>
              <a:pathLst>
                <a:path w="1675130" h="636322">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ubicBezTo>
                    <a:pt x="1663700" y="477572"/>
                    <a:pt x="1663700" y="477572"/>
                    <a:pt x="1663700" y="477572"/>
                  </a:cubicBezTo>
                  <a:close/>
                </a:path>
              </a:pathLst>
            </a:custGeom>
            <a:solidFill>
              <a:srgbClr val="FF86D1"/>
            </a:solidFill>
          </p:spPr>
        </p:sp>
      </p:grpSp>
      <p:grpSp>
        <p:nvGrpSpPr>
          <p:cNvPr id="6" name="Group 6"/>
          <p:cNvGrpSpPr/>
          <p:nvPr/>
        </p:nvGrpSpPr>
        <p:grpSpPr>
          <a:xfrm>
            <a:off x="1187843" y="731520"/>
            <a:ext cx="1822155" cy="692171"/>
            <a:chOff x="0" y="0"/>
            <a:chExt cx="1675130" cy="636322"/>
          </a:xfrm>
        </p:grpSpPr>
        <p:sp>
          <p:nvSpPr>
            <p:cNvPr id="7" name="Freeform 7"/>
            <p:cNvSpPr/>
            <p:nvPr/>
          </p:nvSpPr>
          <p:spPr>
            <a:xfrm>
              <a:off x="92710" y="106680"/>
              <a:ext cx="1570990" cy="516942"/>
            </a:xfrm>
            <a:custGeom>
              <a:avLst/>
              <a:gdLst/>
              <a:ahLst/>
              <a:cxnLst/>
              <a:rect l="l" t="t" r="r" b="b"/>
              <a:pathLst>
                <a:path w="1570990" h="516942">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lnTo>
                    <a:pt x="1544320" y="327712"/>
                  </a:lnTo>
                  <a:close/>
                </a:path>
              </a:pathLst>
            </a:custGeom>
            <a:solidFill>
              <a:srgbClr val="FFD18C"/>
            </a:solidFill>
          </p:spPr>
        </p:sp>
        <p:sp>
          <p:nvSpPr>
            <p:cNvPr id="8" name="Freeform 8"/>
            <p:cNvSpPr/>
            <p:nvPr/>
          </p:nvSpPr>
          <p:spPr>
            <a:xfrm>
              <a:off x="12700" y="12700"/>
              <a:ext cx="1610360" cy="567742"/>
            </a:xfrm>
            <a:custGeom>
              <a:avLst/>
              <a:gdLst/>
              <a:ahLst/>
              <a:cxnLst/>
              <a:rect l="l" t="t" r="r" b="b"/>
              <a:pathLst>
                <a:path w="1610360" h="567742">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id="9" name="Freeform 9"/>
            <p:cNvSpPr/>
            <p:nvPr/>
          </p:nvSpPr>
          <p:spPr>
            <a:xfrm>
              <a:off x="0" y="0"/>
              <a:ext cx="1675130" cy="636322"/>
            </a:xfrm>
            <a:custGeom>
              <a:avLst/>
              <a:gdLst/>
              <a:ahLst/>
              <a:cxnLst/>
              <a:rect l="l" t="t" r="r" b="b"/>
              <a:pathLst>
                <a:path w="1675130" h="636322">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ubicBezTo>
                    <a:pt x="1663700" y="477572"/>
                    <a:pt x="1663700" y="477572"/>
                    <a:pt x="1663700" y="477572"/>
                  </a:cubicBezTo>
                  <a:close/>
                </a:path>
              </a:pathLst>
            </a:custGeom>
            <a:solidFill>
              <a:srgbClr val="FFB444"/>
            </a:solidFill>
          </p:spPr>
        </p:sp>
      </p:grpSp>
      <p:grpSp>
        <p:nvGrpSpPr>
          <p:cNvPr id="10" name="Group 10"/>
          <p:cNvGrpSpPr/>
          <p:nvPr/>
        </p:nvGrpSpPr>
        <p:grpSpPr>
          <a:xfrm>
            <a:off x="6640262" y="5007468"/>
            <a:ext cx="1799182" cy="683445"/>
            <a:chOff x="0" y="0"/>
            <a:chExt cx="1675130" cy="636322"/>
          </a:xfrm>
        </p:grpSpPr>
        <p:sp>
          <p:nvSpPr>
            <p:cNvPr id="11" name="Freeform 11"/>
            <p:cNvSpPr/>
            <p:nvPr/>
          </p:nvSpPr>
          <p:spPr>
            <a:xfrm>
              <a:off x="92710" y="106680"/>
              <a:ext cx="1570990" cy="516942"/>
            </a:xfrm>
            <a:custGeom>
              <a:avLst/>
              <a:gdLst/>
              <a:ahLst/>
              <a:cxnLst/>
              <a:rect l="l" t="t" r="r" b="b"/>
              <a:pathLst>
                <a:path w="1570990" h="516942">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lnTo>
                    <a:pt x="1544320" y="327712"/>
                  </a:lnTo>
                  <a:close/>
                </a:path>
              </a:pathLst>
            </a:custGeom>
            <a:solidFill>
              <a:srgbClr val="79CEFF"/>
            </a:solidFill>
          </p:spPr>
        </p:sp>
        <p:sp>
          <p:nvSpPr>
            <p:cNvPr id="12" name="Freeform 12"/>
            <p:cNvSpPr/>
            <p:nvPr/>
          </p:nvSpPr>
          <p:spPr>
            <a:xfrm>
              <a:off x="12700" y="12700"/>
              <a:ext cx="1610360" cy="567742"/>
            </a:xfrm>
            <a:custGeom>
              <a:avLst/>
              <a:gdLst/>
              <a:ahLst/>
              <a:cxnLst/>
              <a:rect l="l" t="t" r="r" b="b"/>
              <a:pathLst>
                <a:path w="1610360" h="567742">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id="13" name="Freeform 13"/>
            <p:cNvSpPr/>
            <p:nvPr/>
          </p:nvSpPr>
          <p:spPr>
            <a:xfrm>
              <a:off x="0" y="0"/>
              <a:ext cx="1675130" cy="636322"/>
            </a:xfrm>
            <a:custGeom>
              <a:avLst/>
              <a:gdLst/>
              <a:ahLst/>
              <a:cxnLst/>
              <a:rect l="l" t="t" r="r" b="b"/>
              <a:pathLst>
                <a:path w="1675130" h="636322">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ubicBezTo>
                    <a:pt x="1663700" y="477572"/>
                    <a:pt x="1663700" y="477572"/>
                    <a:pt x="1663700" y="477572"/>
                  </a:cubicBezTo>
                  <a:close/>
                </a:path>
              </a:pathLst>
            </a:custGeom>
            <a:solidFill>
              <a:srgbClr val="4EBEFF"/>
            </a:solidFill>
          </p:spPr>
        </p:sp>
      </p:grpSp>
      <p:grpSp>
        <p:nvGrpSpPr>
          <p:cNvPr id="14" name="Group 14"/>
          <p:cNvGrpSpPr/>
          <p:nvPr/>
        </p:nvGrpSpPr>
        <p:grpSpPr>
          <a:xfrm>
            <a:off x="2269437" y="1735096"/>
            <a:ext cx="1822155" cy="692171"/>
            <a:chOff x="0" y="0"/>
            <a:chExt cx="1675130" cy="636322"/>
          </a:xfrm>
        </p:grpSpPr>
        <p:sp>
          <p:nvSpPr>
            <p:cNvPr id="15" name="Freeform 15"/>
            <p:cNvSpPr/>
            <p:nvPr/>
          </p:nvSpPr>
          <p:spPr>
            <a:xfrm>
              <a:off x="92710" y="106680"/>
              <a:ext cx="1570990" cy="516942"/>
            </a:xfrm>
            <a:custGeom>
              <a:avLst/>
              <a:gdLst/>
              <a:ahLst/>
              <a:cxnLst/>
              <a:rect l="l" t="t" r="r" b="b"/>
              <a:pathLst>
                <a:path w="1570990" h="516942">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lnTo>
                    <a:pt x="1544320" y="327712"/>
                  </a:lnTo>
                  <a:close/>
                </a:path>
              </a:pathLst>
            </a:custGeom>
            <a:solidFill>
              <a:srgbClr val="D7E892"/>
            </a:solidFill>
          </p:spPr>
        </p:sp>
        <p:sp>
          <p:nvSpPr>
            <p:cNvPr id="16" name="Freeform 16"/>
            <p:cNvSpPr/>
            <p:nvPr/>
          </p:nvSpPr>
          <p:spPr>
            <a:xfrm>
              <a:off x="12700" y="12700"/>
              <a:ext cx="1610360" cy="567742"/>
            </a:xfrm>
            <a:custGeom>
              <a:avLst/>
              <a:gdLst/>
              <a:ahLst/>
              <a:cxnLst/>
              <a:rect l="l" t="t" r="r" b="b"/>
              <a:pathLst>
                <a:path w="1610360" h="567742">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id="17" name="Freeform 17"/>
            <p:cNvSpPr/>
            <p:nvPr/>
          </p:nvSpPr>
          <p:spPr>
            <a:xfrm>
              <a:off x="0" y="0"/>
              <a:ext cx="1675130" cy="636322"/>
            </a:xfrm>
            <a:custGeom>
              <a:avLst/>
              <a:gdLst/>
              <a:ahLst/>
              <a:cxnLst/>
              <a:rect l="l" t="t" r="r" b="b"/>
              <a:pathLst>
                <a:path w="1675130" h="636322">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ubicBezTo>
                    <a:pt x="1663700" y="477572"/>
                    <a:pt x="1663700" y="477572"/>
                    <a:pt x="1663700" y="477572"/>
                  </a:cubicBezTo>
                  <a:close/>
                </a:path>
              </a:pathLst>
            </a:custGeom>
            <a:solidFill>
              <a:srgbClr val="BFDD48"/>
            </a:solidFill>
          </p:spPr>
        </p:sp>
      </p:grpSp>
      <p:grpSp>
        <p:nvGrpSpPr>
          <p:cNvPr id="18" name="Group 18"/>
          <p:cNvGrpSpPr/>
          <p:nvPr/>
        </p:nvGrpSpPr>
        <p:grpSpPr>
          <a:xfrm>
            <a:off x="5225748" y="3888455"/>
            <a:ext cx="1822155" cy="692171"/>
            <a:chOff x="0" y="0"/>
            <a:chExt cx="1675130" cy="636322"/>
          </a:xfrm>
        </p:grpSpPr>
        <p:sp>
          <p:nvSpPr>
            <p:cNvPr id="19" name="Freeform 19"/>
            <p:cNvSpPr/>
            <p:nvPr/>
          </p:nvSpPr>
          <p:spPr>
            <a:xfrm>
              <a:off x="92710" y="106680"/>
              <a:ext cx="1570990" cy="516942"/>
            </a:xfrm>
            <a:custGeom>
              <a:avLst/>
              <a:gdLst/>
              <a:ahLst/>
              <a:cxnLst/>
              <a:rect l="l" t="t" r="r" b="b"/>
              <a:pathLst>
                <a:path w="1570990" h="516942">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lnTo>
                    <a:pt x="1544320" y="327712"/>
                  </a:lnTo>
                  <a:close/>
                </a:path>
              </a:pathLst>
            </a:custGeom>
            <a:solidFill>
              <a:srgbClr val="B696F6"/>
            </a:solidFill>
          </p:spPr>
        </p:sp>
        <p:sp>
          <p:nvSpPr>
            <p:cNvPr id="20" name="Freeform 20"/>
            <p:cNvSpPr/>
            <p:nvPr/>
          </p:nvSpPr>
          <p:spPr>
            <a:xfrm>
              <a:off x="12700" y="12700"/>
              <a:ext cx="1610360" cy="567742"/>
            </a:xfrm>
            <a:custGeom>
              <a:avLst/>
              <a:gdLst/>
              <a:ahLst/>
              <a:cxnLst/>
              <a:rect l="l" t="t" r="r" b="b"/>
              <a:pathLst>
                <a:path w="1610360" h="567742">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id="21" name="Freeform 21"/>
            <p:cNvSpPr/>
            <p:nvPr/>
          </p:nvSpPr>
          <p:spPr>
            <a:xfrm>
              <a:off x="0" y="0"/>
              <a:ext cx="1675130" cy="636322"/>
            </a:xfrm>
            <a:custGeom>
              <a:avLst/>
              <a:gdLst/>
              <a:ahLst/>
              <a:cxnLst/>
              <a:rect l="l" t="t" r="r" b="b"/>
              <a:pathLst>
                <a:path w="1675130" h="636322">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ubicBezTo>
                    <a:pt x="1663700" y="477572"/>
                    <a:pt x="1663700" y="477572"/>
                    <a:pt x="1663700" y="477572"/>
                  </a:cubicBezTo>
                  <a:close/>
                </a:path>
              </a:pathLst>
            </a:custGeom>
            <a:solidFill>
              <a:srgbClr val="9B69FF"/>
            </a:solidFill>
          </p:spPr>
        </p:sp>
      </p:grpSp>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919" y="5007468"/>
            <a:ext cx="3574294" cy="2367970"/>
          </a:xfrm>
          <a:prstGeom prst="rect">
            <a:avLst/>
          </a:prstGeom>
        </p:spPr>
      </p:pic>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52691" y="-922925"/>
            <a:ext cx="4814459" cy="3189579"/>
          </a:xfrm>
          <a:prstGeom prst="rect">
            <a:avLst/>
          </a:prstGeom>
        </p:spPr>
      </p:pic>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4487199"/>
            <a:ext cx="3077050" cy="2683871"/>
          </a:xfrm>
          <a:prstGeom prst="rect">
            <a:avLst/>
          </a:prstGeom>
        </p:spPr>
      </p:pic>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04013">
            <a:off x="7953896" y="-1801735"/>
            <a:ext cx="3261882" cy="3257607"/>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079397">
            <a:off x="-898700" y="6361066"/>
            <a:ext cx="2022005" cy="1908267"/>
          </a:xfrm>
          <a:prstGeom prst="rect">
            <a:avLst/>
          </a:prstGeom>
        </p:spPr>
      </p:pic>
      <p:pic>
        <p:nvPicPr>
          <p:cNvPr id="27" name="Picture 2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33710" y="234208"/>
            <a:ext cx="854133" cy="994624"/>
          </a:xfrm>
          <a:prstGeom prst="rect">
            <a:avLst/>
          </a:prstGeom>
        </p:spPr>
      </p:pic>
      <p:grpSp>
        <p:nvGrpSpPr>
          <p:cNvPr id="28" name="Group 28"/>
          <p:cNvGrpSpPr/>
          <p:nvPr/>
        </p:nvGrpSpPr>
        <p:grpSpPr>
          <a:xfrm>
            <a:off x="7781856" y="6191453"/>
            <a:ext cx="1802982" cy="684888"/>
            <a:chOff x="0" y="0"/>
            <a:chExt cx="1675130" cy="636322"/>
          </a:xfrm>
        </p:grpSpPr>
        <p:sp>
          <p:nvSpPr>
            <p:cNvPr id="29" name="Freeform 29"/>
            <p:cNvSpPr/>
            <p:nvPr/>
          </p:nvSpPr>
          <p:spPr>
            <a:xfrm>
              <a:off x="92710" y="106680"/>
              <a:ext cx="1570990" cy="516942"/>
            </a:xfrm>
            <a:custGeom>
              <a:avLst/>
              <a:gdLst/>
              <a:ahLst/>
              <a:cxnLst/>
              <a:rect l="l" t="t" r="r" b="b"/>
              <a:pathLst>
                <a:path w="1570990" h="516942">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lnTo>
                    <a:pt x="1544320" y="327712"/>
                  </a:lnTo>
                  <a:close/>
                </a:path>
              </a:pathLst>
            </a:custGeom>
            <a:solidFill>
              <a:srgbClr val="EEC7BB"/>
            </a:solidFill>
          </p:spPr>
        </p:sp>
        <p:sp>
          <p:nvSpPr>
            <p:cNvPr id="30" name="Freeform 30"/>
            <p:cNvSpPr/>
            <p:nvPr/>
          </p:nvSpPr>
          <p:spPr>
            <a:xfrm>
              <a:off x="12700" y="12700"/>
              <a:ext cx="1610360" cy="567742"/>
            </a:xfrm>
            <a:custGeom>
              <a:avLst/>
              <a:gdLst/>
              <a:ahLst/>
              <a:cxnLst/>
              <a:rect l="l" t="t" r="r" b="b"/>
              <a:pathLst>
                <a:path w="1610360" h="567742">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id="31" name="Freeform 31"/>
            <p:cNvSpPr/>
            <p:nvPr/>
          </p:nvSpPr>
          <p:spPr>
            <a:xfrm>
              <a:off x="0" y="0"/>
              <a:ext cx="1675130" cy="636322"/>
            </a:xfrm>
            <a:custGeom>
              <a:avLst/>
              <a:gdLst/>
              <a:ahLst/>
              <a:cxnLst/>
              <a:rect l="l" t="t" r="r" b="b"/>
              <a:pathLst>
                <a:path w="1675130" h="636322">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ubicBezTo>
                    <a:pt x="1663700" y="477572"/>
                    <a:pt x="1663700" y="477572"/>
                    <a:pt x="1663700" y="477572"/>
                  </a:cubicBezTo>
                  <a:close/>
                </a:path>
              </a:pathLst>
            </a:custGeom>
            <a:solidFill>
              <a:srgbClr val="BFDD48"/>
            </a:solidFill>
          </p:spPr>
        </p:sp>
      </p:grpSp>
      <p:sp>
        <p:nvSpPr>
          <p:cNvPr id="32" name="TextBox 32"/>
          <p:cNvSpPr txBox="1"/>
          <p:nvPr/>
        </p:nvSpPr>
        <p:spPr>
          <a:xfrm>
            <a:off x="731520" y="160335"/>
            <a:ext cx="8190367" cy="636062"/>
          </a:xfrm>
          <a:prstGeom prst="rect">
            <a:avLst/>
          </a:prstGeom>
        </p:spPr>
        <p:txBody>
          <a:bodyPr lIns="0" tIns="0" rIns="0" bIns="0" rtlCol="0" anchor="t">
            <a:spAutoFit/>
          </a:bodyPr>
          <a:lstStyle/>
          <a:p>
            <a:pPr algn="ctr">
              <a:lnSpc>
                <a:spcPts val="4791"/>
              </a:lnSpc>
            </a:pPr>
            <a:r>
              <a:rPr lang="en-US" sz="4791" u="sng">
                <a:solidFill>
                  <a:srgbClr val="F80707"/>
                </a:solidFill>
                <a:latin typeface="Horta"/>
              </a:rPr>
              <a:t>PROCESS DIAGRAM</a:t>
            </a:r>
          </a:p>
        </p:txBody>
      </p:sp>
      <p:pic>
        <p:nvPicPr>
          <p:cNvPr id="33" name="Picture 3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288401">
            <a:off x="3039971" y="1087319"/>
            <a:ext cx="862670" cy="308404"/>
          </a:xfrm>
          <a:prstGeom prst="rect">
            <a:avLst/>
          </a:prstGeom>
        </p:spPr>
      </p:pic>
      <p:sp>
        <p:nvSpPr>
          <p:cNvPr id="34" name="TextBox 34"/>
          <p:cNvSpPr txBox="1"/>
          <p:nvPr/>
        </p:nvSpPr>
        <p:spPr>
          <a:xfrm>
            <a:off x="3561683" y="2972698"/>
            <a:ext cx="2331643" cy="298608"/>
          </a:xfrm>
          <a:prstGeom prst="rect">
            <a:avLst/>
          </a:prstGeom>
        </p:spPr>
        <p:txBody>
          <a:bodyPr lIns="0" tIns="0" rIns="0" bIns="0" rtlCol="0" anchor="t">
            <a:spAutoFit/>
          </a:bodyPr>
          <a:lstStyle/>
          <a:p>
            <a:pPr marL="0" lvl="0" indent="0" algn="ctr">
              <a:lnSpc>
                <a:spcPts val="2441"/>
              </a:lnSpc>
              <a:spcBef>
                <a:spcPct val="0"/>
              </a:spcBef>
            </a:pPr>
            <a:r>
              <a:rPr lang="en-US" sz="1743" spc="174">
                <a:solidFill>
                  <a:srgbClr val="000000"/>
                </a:solidFill>
                <a:latin typeface="Rubik Bold"/>
              </a:rPr>
              <a:t>CODING</a:t>
            </a:r>
          </a:p>
        </p:txBody>
      </p:sp>
      <p:sp>
        <p:nvSpPr>
          <p:cNvPr id="35" name="TextBox 35"/>
          <p:cNvSpPr txBox="1"/>
          <p:nvPr/>
        </p:nvSpPr>
        <p:spPr>
          <a:xfrm>
            <a:off x="2577275" y="1920515"/>
            <a:ext cx="1206479" cy="283232"/>
          </a:xfrm>
          <a:prstGeom prst="rect">
            <a:avLst/>
          </a:prstGeom>
        </p:spPr>
        <p:txBody>
          <a:bodyPr lIns="0" tIns="0" rIns="0" bIns="0" rtlCol="0" anchor="t">
            <a:spAutoFit/>
          </a:bodyPr>
          <a:lstStyle/>
          <a:p>
            <a:pPr algn="ctr">
              <a:lnSpc>
                <a:spcPts val="2315"/>
              </a:lnSpc>
            </a:pPr>
            <a:r>
              <a:rPr lang="en-US" sz="1653" spc="165">
                <a:solidFill>
                  <a:srgbClr val="000000"/>
                </a:solidFill>
                <a:latin typeface="Rubik Bold"/>
              </a:rPr>
              <a:t>DESIGN </a:t>
            </a:r>
          </a:p>
        </p:txBody>
      </p:sp>
      <p:sp>
        <p:nvSpPr>
          <p:cNvPr id="36" name="TextBox 36"/>
          <p:cNvSpPr txBox="1"/>
          <p:nvPr/>
        </p:nvSpPr>
        <p:spPr>
          <a:xfrm>
            <a:off x="6640262" y="5188304"/>
            <a:ext cx="1675428" cy="283674"/>
          </a:xfrm>
          <a:prstGeom prst="rect">
            <a:avLst/>
          </a:prstGeom>
        </p:spPr>
        <p:txBody>
          <a:bodyPr lIns="0" tIns="0" rIns="0" bIns="0" rtlCol="0" anchor="t">
            <a:spAutoFit/>
          </a:bodyPr>
          <a:lstStyle/>
          <a:p>
            <a:pPr algn="ctr">
              <a:lnSpc>
                <a:spcPts val="2303"/>
              </a:lnSpc>
            </a:pPr>
            <a:r>
              <a:rPr lang="en-US" sz="1645" spc="164">
                <a:solidFill>
                  <a:srgbClr val="000000"/>
                </a:solidFill>
                <a:latin typeface="Rubik Bold"/>
              </a:rPr>
              <a:t>DEPLOYMENT</a:t>
            </a:r>
          </a:p>
        </p:txBody>
      </p:sp>
      <p:sp>
        <p:nvSpPr>
          <p:cNvPr id="37" name="TextBox 37"/>
          <p:cNvSpPr txBox="1"/>
          <p:nvPr/>
        </p:nvSpPr>
        <p:spPr>
          <a:xfrm>
            <a:off x="5150809" y="4050687"/>
            <a:ext cx="2158688" cy="320082"/>
          </a:xfrm>
          <a:prstGeom prst="rect">
            <a:avLst/>
          </a:prstGeom>
        </p:spPr>
        <p:txBody>
          <a:bodyPr lIns="0" tIns="0" rIns="0" bIns="0" rtlCol="0" anchor="t">
            <a:spAutoFit/>
          </a:bodyPr>
          <a:lstStyle/>
          <a:p>
            <a:pPr algn="ctr">
              <a:lnSpc>
                <a:spcPts val="2508"/>
              </a:lnSpc>
            </a:pPr>
            <a:r>
              <a:rPr lang="en-US" sz="1791" spc="179">
                <a:solidFill>
                  <a:srgbClr val="000000"/>
                </a:solidFill>
                <a:latin typeface="Rubik Bold"/>
              </a:rPr>
              <a:t>TESTING</a:t>
            </a:r>
          </a:p>
        </p:txBody>
      </p:sp>
      <p:sp>
        <p:nvSpPr>
          <p:cNvPr id="38" name="TextBox 38"/>
          <p:cNvSpPr txBox="1"/>
          <p:nvPr/>
        </p:nvSpPr>
        <p:spPr>
          <a:xfrm>
            <a:off x="7781856" y="6377610"/>
            <a:ext cx="1694079" cy="274475"/>
          </a:xfrm>
          <a:prstGeom prst="rect">
            <a:avLst/>
          </a:prstGeom>
        </p:spPr>
        <p:txBody>
          <a:bodyPr lIns="0" tIns="0" rIns="0" bIns="0" rtlCol="0" anchor="t">
            <a:spAutoFit/>
          </a:bodyPr>
          <a:lstStyle/>
          <a:p>
            <a:pPr algn="ctr">
              <a:lnSpc>
                <a:spcPts val="2196"/>
              </a:lnSpc>
            </a:pPr>
            <a:r>
              <a:rPr lang="en-US" sz="1568" spc="156">
                <a:solidFill>
                  <a:srgbClr val="000000"/>
                </a:solidFill>
                <a:latin typeface="Rubik Bold"/>
              </a:rPr>
              <a:t>MAINTANENCE</a:t>
            </a:r>
          </a:p>
        </p:txBody>
      </p:sp>
      <p:pic>
        <p:nvPicPr>
          <p:cNvPr id="39" name="Picture 3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288401">
            <a:off x="4113448" y="2172111"/>
            <a:ext cx="862670" cy="308404"/>
          </a:xfrm>
          <a:prstGeom prst="rect">
            <a:avLst/>
          </a:prstGeom>
        </p:spPr>
      </p:pic>
      <p:pic>
        <p:nvPicPr>
          <p:cNvPr id="40" name="Picture 4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288401">
            <a:off x="5554156" y="3196341"/>
            <a:ext cx="862670" cy="308404"/>
          </a:xfrm>
          <a:prstGeom prst="rect">
            <a:avLst/>
          </a:prstGeom>
        </p:spPr>
      </p:pic>
      <p:pic>
        <p:nvPicPr>
          <p:cNvPr id="41" name="Picture 4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288401">
            <a:off x="7046641" y="4332997"/>
            <a:ext cx="862670" cy="308404"/>
          </a:xfrm>
          <a:prstGeom prst="rect">
            <a:avLst/>
          </a:prstGeom>
        </p:spPr>
      </p:pic>
      <p:pic>
        <p:nvPicPr>
          <p:cNvPr id="42" name="Picture 4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288401">
            <a:off x="8382720" y="5513566"/>
            <a:ext cx="862670" cy="308404"/>
          </a:xfrm>
          <a:prstGeom prst="rect">
            <a:avLst/>
          </a:prstGeom>
        </p:spPr>
      </p:pic>
      <p:sp>
        <p:nvSpPr>
          <p:cNvPr id="43" name="TextBox 43"/>
          <p:cNvSpPr txBox="1"/>
          <p:nvPr/>
        </p:nvSpPr>
        <p:spPr>
          <a:xfrm>
            <a:off x="1187843" y="771581"/>
            <a:ext cx="1673170" cy="504686"/>
          </a:xfrm>
          <a:prstGeom prst="rect">
            <a:avLst/>
          </a:prstGeom>
        </p:spPr>
        <p:txBody>
          <a:bodyPr lIns="0" tIns="0" rIns="0" bIns="0" rtlCol="0" anchor="t">
            <a:spAutoFit/>
          </a:bodyPr>
          <a:lstStyle/>
          <a:p>
            <a:pPr algn="ctr">
              <a:lnSpc>
                <a:spcPts val="2091"/>
              </a:lnSpc>
            </a:pPr>
            <a:r>
              <a:rPr lang="en-US" sz="1494">
                <a:solidFill>
                  <a:srgbClr val="000000"/>
                </a:solidFill>
                <a:latin typeface="Open Sans Bold"/>
              </a:rPr>
              <a:t>Requirement</a:t>
            </a:r>
          </a:p>
          <a:p>
            <a:pPr algn="ctr">
              <a:lnSpc>
                <a:spcPts val="2091"/>
              </a:lnSpc>
            </a:pPr>
            <a:r>
              <a:rPr lang="en-US" sz="1494">
                <a:solidFill>
                  <a:srgbClr val="000000"/>
                </a:solidFill>
                <a:latin typeface="Open Sans Bold"/>
              </a:rPr>
              <a:t>gathering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sp>
        <p:nvSpPr>
          <p:cNvPr id="2" name="TextBox 2"/>
          <p:cNvSpPr txBox="1"/>
          <p:nvPr/>
        </p:nvSpPr>
        <p:spPr>
          <a:xfrm>
            <a:off x="91527" y="151130"/>
            <a:ext cx="5799237"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Bold"/>
              </a:rPr>
              <a:t>Phases in waterfall model :</a:t>
            </a:r>
          </a:p>
        </p:txBody>
      </p:sp>
      <p:sp>
        <p:nvSpPr>
          <p:cNvPr id="3" name="TextBox 3"/>
          <p:cNvSpPr txBox="1"/>
          <p:nvPr/>
        </p:nvSpPr>
        <p:spPr>
          <a:xfrm>
            <a:off x="212425" y="5527357"/>
            <a:ext cx="4321912"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3. Implementation :</a:t>
            </a:r>
          </a:p>
        </p:txBody>
      </p:sp>
      <p:sp>
        <p:nvSpPr>
          <p:cNvPr id="4" name="TextBox 4"/>
          <p:cNvSpPr txBox="1"/>
          <p:nvPr/>
        </p:nvSpPr>
        <p:spPr>
          <a:xfrm>
            <a:off x="279038" y="3844669"/>
            <a:ext cx="2522062"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2. Design :</a:t>
            </a:r>
          </a:p>
        </p:txBody>
      </p:sp>
      <p:sp>
        <p:nvSpPr>
          <p:cNvPr id="5" name="TextBox 5"/>
          <p:cNvSpPr txBox="1"/>
          <p:nvPr/>
        </p:nvSpPr>
        <p:spPr>
          <a:xfrm>
            <a:off x="91527" y="655320"/>
            <a:ext cx="9276061" cy="1179108"/>
          </a:xfrm>
          <a:prstGeom prst="rect">
            <a:avLst/>
          </a:prstGeom>
        </p:spPr>
        <p:txBody>
          <a:bodyPr lIns="0" tIns="0" rIns="0" bIns="0" rtlCol="0" anchor="t">
            <a:spAutoFit/>
          </a:bodyPr>
          <a:lstStyle/>
          <a:p>
            <a:pPr marL="726887" lvl="1" indent="-363444">
              <a:lnSpc>
                <a:spcPts val="4713"/>
              </a:lnSpc>
              <a:buFont typeface="Arial"/>
              <a:buChar char="•"/>
            </a:pPr>
            <a:r>
              <a:rPr lang="en-US" sz="3366">
                <a:solidFill>
                  <a:srgbClr val="000000"/>
                </a:solidFill>
                <a:latin typeface="Open Sans"/>
              </a:rPr>
              <a:t>Requiement Gathering</a:t>
            </a:r>
          </a:p>
          <a:p>
            <a:pPr>
              <a:lnSpc>
                <a:spcPts val="4713"/>
              </a:lnSpc>
            </a:pPr>
            <a:r>
              <a:rPr lang="en-US" sz="3366">
                <a:solidFill>
                  <a:srgbClr val="000000"/>
                </a:solidFill>
                <a:latin typeface="Open Sans"/>
              </a:rPr>
              <a:t>       and analysis :</a:t>
            </a:r>
          </a:p>
        </p:txBody>
      </p:sp>
      <p:sp>
        <p:nvSpPr>
          <p:cNvPr id="6" name="TextBox 6"/>
          <p:cNvSpPr txBox="1"/>
          <p:nvPr/>
        </p:nvSpPr>
        <p:spPr>
          <a:xfrm>
            <a:off x="994821" y="6136322"/>
            <a:ext cx="8448707" cy="989965"/>
          </a:xfrm>
          <a:prstGeom prst="rect">
            <a:avLst/>
          </a:prstGeom>
        </p:spPr>
        <p:txBody>
          <a:bodyPr lIns="0" tIns="0" rIns="0" bIns="0" rtlCol="0" anchor="t">
            <a:spAutoFit/>
          </a:bodyPr>
          <a:lstStyle/>
          <a:p>
            <a:pPr>
              <a:lnSpc>
                <a:spcPts val="2659"/>
              </a:lnSpc>
            </a:pPr>
            <a:r>
              <a:rPr lang="en-US" sz="1899">
                <a:solidFill>
                  <a:srgbClr val="000000"/>
                </a:solidFill>
                <a:latin typeface="Open Sans Light"/>
              </a:rPr>
              <a:t>Implementation/Coding starts once the developer gets the Design document. The Software design is translated into source code. All the components of the software are implemented in this phase.   </a:t>
            </a:r>
          </a:p>
        </p:txBody>
      </p:sp>
      <p:sp>
        <p:nvSpPr>
          <p:cNvPr id="7" name="TextBox 7"/>
          <p:cNvSpPr txBox="1"/>
          <p:nvPr/>
        </p:nvSpPr>
        <p:spPr>
          <a:xfrm>
            <a:off x="994821" y="1838541"/>
            <a:ext cx="8372767" cy="1977553"/>
          </a:xfrm>
          <a:prstGeom prst="rect">
            <a:avLst/>
          </a:prstGeom>
        </p:spPr>
        <p:txBody>
          <a:bodyPr lIns="0" tIns="0" rIns="0" bIns="0" rtlCol="0" anchor="t">
            <a:spAutoFit/>
          </a:bodyPr>
          <a:lstStyle/>
          <a:p>
            <a:pPr>
              <a:lnSpc>
                <a:spcPts val="2660"/>
              </a:lnSpc>
            </a:pPr>
            <a:r>
              <a:rPr lang="en-US" sz="1900">
                <a:solidFill>
                  <a:srgbClr val="000000"/>
                </a:solidFill>
                <a:latin typeface="Open Sans Light"/>
              </a:rPr>
              <a:t>During this phase, all the relevant information is collected from the customer to develop a product as per their expectation.Business analyst and Project Manager set up a meeting with the customer to gather all the information like what the customer wants to build, who will be the end-user, what is the purpose of the product. Before building a product a core understanding or knowledge of the product is very important.     </a:t>
            </a:r>
          </a:p>
        </p:txBody>
      </p:sp>
      <p:sp>
        <p:nvSpPr>
          <p:cNvPr id="8" name="TextBox 8"/>
          <p:cNvSpPr txBox="1"/>
          <p:nvPr/>
        </p:nvSpPr>
        <p:spPr>
          <a:xfrm>
            <a:off x="994821" y="4501259"/>
            <a:ext cx="8372767" cy="989965"/>
          </a:xfrm>
          <a:prstGeom prst="rect">
            <a:avLst/>
          </a:prstGeom>
        </p:spPr>
        <p:txBody>
          <a:bodyPr lIns="0" tIns="0" rIns="0" bIns="0" rtlCol="0" anchor="t">
            <a:spAutoFit/>
          </a:bodyPr>
          <a:lstStyle/>
          <a:p>
            <a:pPr>
              <a:lnSpc>
                <a:spcPts val="2659"/>
              </a:lnSpc>
            </a:pPr>
            <a:r>
              <a:rPr lang="en-US" sz="1899">
                <a:solidFill>
                  <a:srgbClr val="000000"/>
                </a:solidFill>
                <a:latin typeface="Open Sans Light"/>
              </a:rPr>
              <a:t>In the design phase, one or more designs are created to achieve the project result. Depending on the project subject, the design phase products include dioramas, flow-charts,etc.    </a:t>
            </a:r>
          </a:p>
        </p:txBody>
      </p:sp>
      <p:sp>
        <p:nvSpPr>
          <p:cNvPr id="9" name="AutoShape 9"/>
          <p:cNvSpPr/>
          <p:nvPr/>
        </p:nvSpPr>
        <p:spPr>
          <a:xfrm>
            <a:off x="91527" y="731520"/>
            <a:ext cx="5799237" cy="0"/>
          </a:xfrm>
          <a:prstGeom prst="line">
            <a:avLst/>
          </a:prstGeom>
          <a:ln w="47625" cap="flat">
            <a:solidFill>
              <a:srgbClr val="000000"/>
            </a:solidFill>
            <a:prstDash val="solid"/>
            <a:headEnd type="none" w="sm" len="sm"/>
            <a:tailEnd type="arrow" w="med" len="sm"/>
          </a:ln>
        </p:spPr>
      </p:sp>
      <p:sp>
        <p:nvSpPr>
          <p:cNvPr id="10" name="AutoShape 10"/>
          <p:cNvSpPr/>
          <p:nvPr/>
        </p:nvSpPr>
        <p:spPr>
          <a:xfrm>
            <a:off x="899571" y="6107747"/>
            <a:ext cx="3153477" cy="0"/>
          </a:xfrm>
          <a:prstGeom prst="line">
            <a:avLst/>
          </a:prstGeom>
          <a:ln w="47625" cap="flat">
            <a:solidFill>
              <a:srgbClr val="000000"/>
            </a:solidFill>
            <a:prstDash val="solid"/>
            <a:headEnd type="none" w="sm" len="sm"/>
            <a:tailEnd type="none" w="sm" len="sm"/>
          </a:ln>
        </p:spPr>
      </p:sp>
      <p:sp>
        <p:nvSpPr>
          <p:cNvPr id="11" name="AutoShape 11"/>
          <p:cNvSpPr/>
          <p:nvPr/>
        </p:nvSpPr>
        <p:spPr>
          <a:xfrm>
            <a:off x="966246" y="4425059"/>
            <a:ext cx="1510063" cy="0"/>
          </a:xfrm>
          <a:prstGeom prst="line">
            <a:avLst/>
          </a:prstGeom>
          <a:ln w="47625" cap="flat">
            <a:solidFill>
              <a:srgbClr val="000000"/>
            </a:solidFill>
            <a:prstDash val="solid"/>
            <a:headEnd type="none" w="sm" len="sm"/>
            <a:tailEnd type="none" w="sm" len="sm"/>
          </a:ln>
        </p:spPr>
      </p:sp>
      <p:sp>
        <p:nvSpPr>
          <p:cNvPr id="12" name="AutoShape 12"/>
          <p:cNvSpPr/>
          <p:nvPr/>
        </p:nvSpPr>
        <p:spPr>
          <a:xfrm>
            <a:off x="883920" y="1786803"/>
            <a:ext cx="2569611" cy="0"/>
          </a:xfrm>
          <a:prstGeom prst="line">
            <a:avLst/>
          </a:prstGeom>
          <a:ln w="47625" cap="flat">
            <a:solidFill>
              <a:srgbClr val="000000"/>
            </a:solidFill>
            <a:prstDash val="solid"/>
            <a:headEnd type="none" w="sm" len="sm"/>
            <a:tailEnd type="none" w="sm" len="sm"/>
          </a:ln>
        </p:spPr>
      </p:sp>
      <p:sp>
        <p:nvSpPr>
          <p:cNvPr id="13" name="AutoShape 13"/>
          <p:cNvSpPr/>
          <p:nvPr/>
        </p:nvSpPr>
        <p:spPr>
          <a:xfrm>
            <a:off x="864870" y="1311615"/>
            <a:ext cx="4420456"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sp>
        <p:nvSpPr>
          <p:cNvPr id="2" name="TextBox 2"/>
          <p:cNvSpPr txBox="1"/>
          <p:nvPr/>
        </p:nvSpPr>
        <p:spPr>
          <a:xfrm>
            <a:off x="0" y="151130"/>
            <a:ext cx="2515831"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  4. Testing :</a:t>
            </a:r>
          </a:p>
        </p:txBody>
      </p:sp>
      <p:sp>
        <p:nvSpPr>
          <p:cNvPr id="3" name="TextBox 3"/>
          <p:cNvSpPr txBox="1"/>
          <p:nvPr/>
        </p:nvSpPr>
        <p:spPr>
          <a:xfrm>
            <a:off x="91680" y="2726943"/>
            <a:ext cx="366421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5. Deployment :</a:t>
            </a:r>
          </a:p>
        </p:txBody>
      </p:sp>
      <p:sp>
        <p:nvSpPr>
          <p:cNvPr id="4" name="TextBox 4"/>
          <p:cNvSpPr txBox="1"/>
          <p:nvPr/>
        </p:nvSpPr>
        <p:spPr>
          <a:xfrm>
            <a:off x="272535" y="5118609"/>
            <a:ext cx="3454905" cy="580390"/>
          </a:xfrm>
          <a:prstGeom prst="rect">
            <a:avLst/>
          </a:prstGeom>
        </p:spPr>
        <p:txBody>
          <a:bodyPr lIns="0" tIns="0" rIns="0" bIns="0" rtlCol="0" anchor="t">
            <a:spAutoFit/>
          </a:bodyPr>
          <a:lstStyle/>
          <a:p>
            <a:pPr algn="just">
              <a:lnSpc>
                <a:spcPts val="4759"/>
              </a:lnSpc>
            </a:pPr>
            <a:r>
              <a:rPr lang="en-US" sz="3399">
                <a:solidFill>
                  <a:srgbClr val="000000"/>
                </a:solidFill>
                <a:latin typeface="Open Sans"/>
              </a:rPr>
              <a:t>6. Maintenance :</a:t>
            </a:r>
          </a:p>
        </p:txBody>
      </p:sp>
      <p:sp>
        <p:nvSpPr>
          <p:cNvPr id="5" name="TextBox 5"/>
          <p:cNvSpPr txBox="1"/>
          <p:nvPr/>
        </p:nvSpPr>
        <p:spPr>
          <a:xfrm>
            <a:off x="825505" y="3574033"/>
            <a:ext cx="8725244" cy="1259587"/>
          </a:xfrm>
          <a:prstGeom prst="rect">
            <a:avLst/>
          </a:prstGeom>
        </p:spPr>
        <p:txBody>
          <a:bodyPr lIns="0" tIns="0" rIns="0" bIns="0" rtlCol="0" anchor="t">
            <a:spAutoFit/>
          </a:bodyPr>
          <a:lstStyle/>
          <a:p>
            <a:pPr>
              <a:lnSpc>
                <a:spcPts val="2560"/>
              </a:lnSpc>
            </a:pPr>
            <a:r>
              <a:rPr lang="en-US" sz="1828">
                <a:solidFill>
                  <a:srgbClr val="000000"/>
                </a:solidFill>
                <a:latin typeface="Open Sans Light"/>
              </a:rPr>
              <a:t>Once the product is tested, it is deployed in the production environment or first UAT (User Acceptance testing) is done depending on the customer expectation. If the customer finds the application as expected, then sign off is provided by the customer to go live.   </a:t>
            </a:r>
          </a:p>
        </p:txBody>
      </p:sp>
      <p:sp>
        <p:nvSpPr>
          <p:cNvPr id="6" name="TextBox 6"/>
          <p:cNvSpPr txBox="1"/>
          <p:nvPr/>
        </p:nvSpPr>
        <p:spPr>
          <a:xfrm>
            <a:off x="731520" y="5775199"/>
            <a:ext cx="8725244" cy="953330"/>
          </a:xfrm>
          <a:prstGeom prst="rect">
            <a:avLst/>
          </a:prstGeom>
        </p:spPr>
        <p:txBody>
          <a:bodyPr lIns="0" tIns="0" rIns="0" bIns="0" rtlCol="0" anchor="t">
            <a:spAutoFit/>
          </a:bodyPr>
          <a:lstStyle/>
          <a:p>
            <a:pPr>
              <a:lnSpc>
                <a:spcPts val="2579"/>
              </a:lnSpc>
            </a:pPr>
            <a:r>
              <a:rPr lang="en-US" sz="1842">
                <a:solidFill>
                  <a:srgbClr val="000000"/>
                </a:solidFill>
                <a:latin typeface="Open Sans Light"/>
              </a:rPr>
              <a:t>After the deployment of a product on the production environment, maintenance of the product. i.e. if any issue comes up and needs to be fixed or any enhancement is to be done is taken care by the developers.  </a:t>
            </a:r>
          </a:p>
        </p:txBody>
      </p:sp>
      <p:sp>
        <p:nvSpPr>
          <p:cNvPr id="7" name="TextBox 7"/>
          <p:cNvSpPr txBox="1"/>
          <p:nvPr/>
        </p:nvSpPr>
        <p:spPr>
          <a:xfrm>
            <a:off x="825505" y="795046"/>
            <a:ext cx="8725244" cy="1668180"/>
          </a:xfrm>
          <a:prstGeom prst="rect">
            <a:avLst/>
          </a:prstGeom>
        </p:spPr>
        <p:txBody>
          <a:bodyPr lIns="0" tIns="0" rIns="0" bIns="0" rtlCol="0" anchor="t">
            <a:spAutoFit/>
          </a:bodyPr>
          <a:lstStyle/>
          <a:p>
            <a:pPr algn="just">
              <a:lnSpc>
                <a:spcPts val="2660"/>
              </a:lnSpc>
            </a:pPr>
            <a:r>
              <a:rPr lang="en-US" sz="1900">
                <a:solidFill>
                  <a:srgbClr val="000000"/>
                </a:solidFill>
                <a:latin typeface="Open Sans Light"/>
              </a:rPr>
              <a:t>Testing starts once the coding is complete and the modules are released for testing. In this phase, the developed software is tested thoroughly and any defects found are assigned to developers to get them fixed.</a:t>
            </a:r>
          </a:p>
          <a:p>
            <a:pPr algn="just">
              <a:lnSpc>
                <a:spcPts val="2660"/>
              </a:lnSpc>
            </a:pPr>
            <a:r>
              <a:rPr lang="en-US" sz="1900">
                <a:solidFill>
                  <a:srgbClr val="000000"/>
                </a:solidFill>
                <a:latin typeface="Open Sans Light"/>
              </a:rPr>
              <a:t>Retesting, regression testing is done until the point at which the software is as per the customer’s expectation.  </a:t>
            </a:r>
          </a:p>
        </p:txBody>
      </p:sp>
      <p:sp>
        <p:nvSpPr>
          <p:cNvPr id="8" name="AutoShape 8"/>
          <p:cNvSpPr/>
          <p:nvPr/>
        </p:nvSpPr>
        <p:spPr>
          <a:xfrm>
            <a:off x="760095" y="5698999"/>
            <a:ext cx="2898004" cy="0"/>
          </a:xfrm>
          <a:prstGeom prst="line">
            <a:avLst/>
          </a:prstGeom>
          <a:ln w="47625" cap="flat">
            <a:solidFill>
              <a:srgbClr val="000000"/>
            </a:solidFill>
            <a:prstDash val="solid"/>
            <a:headEnd type="none" w="sm" len="sm"/>
            <a:tailEnd type="none" w="sm" len="sm"/>
          </a:ln>
        </p:spPr>
      </p:sp>
      <p:sp>
        <p:nvSpPr>
          <p:cNvPr id="9" name="AutoShape 9"/>
          <p:cNvSpPr/>
          <p:nvPr/>
        </p:nvSpPr>
        <p:spPr>
          <a:xfrm>
            <a:off x="825505" y="3307333"/>
            <a:ext cx="2832594" cy="0"/>
          </a:xfrm>
          <a:prstGeom prst="line">
            <a:avLst/>
          </a:prstGeom>
          <a:ln w="47625" cap="flat">
            <a:solidFill>
              <a:srgbClr val="000000"/>
            </a:solidFill>
            <a:prstDash val="solid"/>
            <a:headEnd type="none" w="sm" len="sm"/>
            <a:tailEnd type="none" w="sm" len="sm"/>
          </a:ln>
        </p:spPr>
      </p:sp>
      <p:sp>
        <p:nvSpPr>
          <p:cNvPr id="10" name="AutoShape 10"/>
          <p:cNvSpPr/>
          <p:nvPr/>
        </p:nvSpPr>
        <p:spPr>
          <a:xfrm>
            <a:off x="844555" y="731520"/>
            <a:ext cx="1548574"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114"/>
          <a:stretch>
            <a:fillRect/>
          </a:stretch>
        </p:blipFill>
        <p:spPr>
          <a:xfrm>
            <a:off x="2586182" y="0"/>
            <a:ext cx="4484344" cy="7315200"/>
          </a:xfrm>
          <a:prstGeom prst="rect">
            <a:avLst/>
          </a:prstGeom>
        </p:spPr>
      </p:pic>
      <p:sp>
        <p:nvSpPr>
          <p:cNvPr id="3" name="TextBox 3"/>
          <p:cNvSpPr txBox="1"/>
          <p:nvPr/>
        </p:nvSpPr>
        <p:spPr>
          <a:xfrm>
            <a:off x="218008" y="238985"/>
            <a:ext cx="2905831" cy="491553"/>
          </a:xfrm>
          <a:prstGeom prst="rect">
            <a:avLst/>
          </a:prstGeom>
        </p:spPr>
        <p:txBody>
          <a:bodyPr lIns="0" tIns="0" rIns="0" bIns="0" rtlCol="0" anchor="t">
            <a:spAutoFit/>
          </a:bodyPr>
          <a:lstStyle/>
          <a:p>
            <a:pPr algn="l">
              <a:lnSpc>
                <a:spcPts val="3786"/>
              </a:lnSpc>
            </a:pPr>
            <a:r>
              <a:rPr lang="en-US" sz="3381" u="sng">
                <a:solidFill>
                  <a:srgbClr val="000000"/>
                </a:solidFill>
                <a:latin typeface="League Gothic Bold"/>
              </a:rPr>
              <a:t>SYSTEM FLOW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580277"/>
            <a:ext cx="9753600" cy="6734923"/>
          </a:xfrm>
          <a:prstGeom prst="rect">
            <a:avLst/>
          </a:prstGeom>
        </p:spPr>
      </p:pic>
      <p:sp>
        <p:nvSpPr>
          <p:cNvPr id="3" name="TextBox 3"/>
          <p:cNvSpPr txBox="1"/>
          <p:nvPr/>
        </p:nvSpPr>
        <p:spPr>
          <a:xfrm>
            <a:off x="271280" y="239967"/>
            <a:ext cx="2905831" cy="491553"/>
          </a:xfrm>
          <a:prstGeom prst="rect">
            <a:avLst/>
          </a:prstGeom>
        </p:spPr>
        <p:txBody>
          <a:bodyPr lIns="0" tIns="0" rIns="0" bIns="0" rtlCol="0" anchor="t">
            <a:spAutoFit/>
          </a:bodyPr>
          <a:lstStyle/>
          <a:p>
            <a:pPr algn="l">
              <a:lnSpc>
                <a:spcPts val="3786"/>
              </a:lnSpc>
            </a:pPr>
            <a:r>
              <a:rPr lang="en-US" sz="3381" u="sng">
                <a:solidFill>
                  <a:srgbClr val="000000"/>
                </a:solidFill>
                <a:latin typeface="League Gothic Bold"/>
              </a:rPr>
              <a:t>DATA FLOW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06146" y="2194560"/>
            <a:ext cx="3823599" cy="31593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93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3410" y="3525081"/>
            <a:ext cx="611255" cy="611255"/>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6025" y="4805378"/>
            <a:ext cx="611255" cy="611255"/>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52293" y="2093613"/>
            <a:ext cx="611255" cy="61125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6368" y="3679155"/>
            <a:ext cx="345341" cy="32517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2119" y="4912806"/>
            <a:ext cx="226308" cy="396399"/>
          </a:xfrm>
          <a:prstGeom prst="rect">
            <a:avLst/>
          </a:prstGeom>
        </p:spPr>
      </p:pic>
      <p:sp>
        <p:nvSpPr>
          <p:cNvPr id="7" name="TextBox 7"/>
          <p:cNvSpPr txBox="1"/>
          <p:nvPr/>
        </p:nvSpPr>
        <p:spPr>
          <a:xfrm>
            <a:off x="548640" y="1402080"/>
            <a:ext cx="3657268" cy="468141"/>
          </a:xfrm>
          <a:prstGeom prst="rect">
            <a:avLst/>
          </a:prstGeom>
        </p:spPr>
        <p:txBody>
          <a:bodyPr lIns="0" tIns="0" rIns="0" bIns="0" rtlCol="0" anchor="t">
            <a:spAutoFit/>
          </a:bodyPr>
          <a:lstStyle/>
          <a:p>
            <a:pPr algn="ctr" defTabSz="487650">
              <a:lnSpc>
                <a:spcPts val="4001"/>
              </a:lnSpc>
            </a:pPr>
            <a:r>
              <a:rPr lang="en-US" sz="2857" u="sng">
                <a:solidFill>
                  <a:srgbClr val="F6F7F6"/>
                </a:solidFill>
                <a:latin typeface="Sifonn"/>
              </a:rPr>
              <a:t>Contents</a:t>
            </a:r>
          </a:p>
        </p:txBody>
      </p:sp>
      <p:sp>
        <p:nvSpPr>
          <p:cNvPr id="8" name="TextBox 8"/>
          <p:cNvSpPr txBox="1"/>
          <p:nvPr/>
        </p:nvSpPr>
        <p:spPr>
          <a:xfrm>
            <a:off x="1764852" y="3370886"/>
            <a:ext cx="2157763" cy="434030"/>
          </a:xfrm>
          <a:prstGeom prst="rect">
            <a:avLst/>
          </a:prstGeom>
        </p:spPr>
        <p:txBody>
          <a:bodyPr lIns="0" tIns="0" rIns="0" bIns="0" rtlCol="0" anchor="t">
            <a:spAutoFit/>
          </a:bodyPr>
          <a:lstStyle/>
          <a:p>
            <a:pPr algn="ctr" defTabSz="487650">
              <a:lnSpc>
                <a:spcPts val="3746"/>
              </a:lnSpc>
            </a:pPr>
            <a:r>
              <a:rPr lang="en-US" sz="2676">
                <a:solidFill>
                  <a:srgbClr val="F6F7F6"/>
                </a:solidFill>
                <a:latin typeface="Sifonn"/>
              </a:rPr>
              <a:t>Introduction</a:t>
            </a:r>
          </a:p>
        </p:txBody>
      </p:sp>
      <p:sp>
        <p:nvSpPr>
          <p:cNvPr id="9" name="TextBox 9"/>
          <p:cNvSpPr txBox="1"/>
          <p:nvPr/>
        </p:nvSpPr>
        <p:spPr>
          <a:xfrm>
            <a:off x="2038875" y="3831683"/>
            <a:ext cx="1883740" cy="291618"/>
          </a:xfrm>
          <a:prstGeom prst="rect">
            <a:avLst/>
          </a:prstGeom>
        </p:spPr>
        <p:txBody>
          <a:bodyPr lIns="0" tIns="0" rIns="0" bIns="0" rtlCol="0" anchor="t">
            <a:spAutoFit/>
          </a:bodyPr>
          <a:lstStyle/>
          <a:p>
            <a:pPr algn="ctr" defTabSz="487650">
              <a:lnSpc>
                <a:spcPts val="2455"/>
              </a:lnSpc>
            </a:pPr>
            <a:r>
              <a:rPr lang="en-US" sz="1753">
                <a:solidFill>
                  <a:srgbClr val="F6F7F6"/>
                </a:solidFill>
                <a:latin typeface="Antic"/>
              </a:rPr>
              <a:t>Briefly elaboration.</a:t>
            </a:r>
          </a:p>
        </p:txBody>
      </p:sp>
      <p:sp>
        <p:nvSpPr>
          <p:cNvPr id="10" name="TextBox 10"/>
          <p:cNvSpPr txBox="1"/>
          <p:nvPr/>
        </p:nvSpPr>
        <p:spPr>
          <a:xfrm>
            <a:off x="1764852" y="4700341"/>
            <a:ext cx="2594765" cy="434030"/>
          </a:xfrm>
          <a:prstGeom prst="rect">
            <a:avLst/>
          </a:prstGeom>
        </p:spPr>
        <p:txBody>
          <a:bodyPr lIns="0" tIns="0" rIns="0" bIns="0" rtlCol="0" anchor="t">
            <a:spAutoFit/>
          </a:bodyPr>
          <a:lstStyle/>
          <a:p>
            <a:pPr algn="ctr" defTabSz="487650">
              <a:lnSpc>
                <a:spcPts val="3746"/>
              </a:lnSpc>
            </a:pPr>
            <a:r>
              <a:rPr lang="en-US" sz="2676">
                <a:solidFill>
                  <a:srgbClr val="F6F7F6"/>
                </a:solidFill>
                <a:latin typeface="Sifonn"/>
              </a:rPr>
              <a:t>Project Motive</a:t>
            </a:r>
          </a:p>
        </p:txBody>
      </p:sp>
      <p:sp>
        <p:nvSpPr>
          <p:cNvPr id="11" name="TextBox 11"/>
          <p:cNvSpPr txBox="1"/>
          <p:nvPr/>
        </p:nvSpPr>
        <p:spPr>
          <a:xfrm>
            <a:off x="2038875" y="5161137"/>
            <a:ext cx="1883740" cy="291618"/>
          </a:xfrm>
          <a:prstGeom prst="rect">
            <a:avLst/>
          </a:prstGeom>
        </p:spPr>
        <p:txBody>
          <a:bodyPr lIns="0" tIns="0" rIns="0" bIns="0" rtlCol="0" anchor="t">
            <a:spAutoFit/>
          </a:bodyPr>
          <a:lstStyle/>
          <a:p>
            <a:pPr algn="ctr" defTabSz="487650">
              <a:lnSpc>
                <a:spcPts val="2455"/>
              </a:lnSpc>
            </a:pPr>
            <a:r>
              <a:rPr lang="en-US" sz="1753">
                <a:solidFill>
                  <a:srgbClr val="F6F7F6"/>
                </a:solidFill>
                <a:latin typeface="Antic"/>
              </a:rPr>
              <a:t>Usefullness</a:t>
            </a:r>
          </a:p>
        </p:txBody>
      </p:sp>
      <p:sp>
        <p:nvSpPr>
          <p:cNvPr id="12" name="TextBox 12"/>
          <p:cNvSpPr txBox="1"/>
          <p:nvPr/>
        </p:nvSpPr>
        <p:spPr>
          <a:xfrm>
            <a:off x="6217379" y="3421303"/>
            <a:ext cx="3286401" cy="434030"/>
          </a:xfrm>
          <a:prstGeom prst="rect">
            <a:avLst/>
          </a:prstGeom>
        </p:spPr>
        <p:txBody>
          <a:bodyPr lIns="0" tIns="0" rIns="0" bIns="0" rtlCol="0" anchor="t">
            <a:spAutoFit/>
          </a:bodyPr>
          <a:lstStyle/>
          <a:p>
            <a:pPr algn="ctr" defTabSz="487650">
              <a:lnSpc>
                <a:spcPts val="3746"/>
              </a:lnSpc>
            </a:pPr>
            <a:r>
              <a:rPr lang="en-US" sz="2676">
                <a:solidFill>
                  <a:srgbClr val="F6F7F6"/>
                </a:solidFill>
                <a:latin typeface="Sifonn"/>
              </a:rPr>
              <a:t>Expected outcomes</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6025" y="2399240"/>
            <a:ext cx="611255" cy="611255"/>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8983" y="2542280"/>
            <a:ext cx="345341" cy="325175"/>
          </a:xfrm>
          <a:prstGeom prst="rect">
            <a:avLst/>
          </a:prstGeom>
        </p:spPr>
      </p:pic>
      <p:sp>
        <p:nvSpPr>
          <p:cNvPr id="15" name="TextBox 15"/>
          <p:cNvSpPr txBox="1"/>
          <p:nvPr/>
        </p:nvSpPr>
        <p:spPr>
          <a:xfrm>
            <a:off x="1764852" y="2343360"/>
            <a:ext cx="2833320" cy="434030"/>
          </a:xfrm>
          <a:prstGeom prst="rect">
            <a:avLst/>
          </a:prstGeom>
        </p:spPr>
        <p:txBody>
          <a:bodyPr lIns="0" tIns="0" rIns="0" bIns="0" rtlCol="0" anchor="t">
            <a:spAutoFit/>
          </a:bodyPr>
          <a:lstStyle/>
          <a:p>
            <a:pPr algn="ctr" defTabSz="487650">
              <a:lnSpc>
                <a:spcPts val="3746"/>
              </a:lnSpc>
            </a:pPr>
            <a:r>
              <a:rPr lang="en-US" sz="2676">
                <a:solidFill>
                  <a:srgbClr val="F6F7F6"/>
                </a:solidFill>
                <a:latin typeface="Sifonn"/>
              </a:rPr>
              <a:t>Group Members</a:t>
            </a:r>
          </a:p>
        </p:txBody>
      </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52293" y="3426767"/>
            <a:ext cx="611255" cy="611255"/>
          </a:xfrm>
          <a:prstGeom prst="rect">
            <a:avLst/>
          </a:prstGeom>
        </p:spPr>
      </p:pic>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35319" y="2171717"/>
            <a:ext cx="245202" cy="429494"/>
          </a:xfrm>
          <a:prstGeom prst="rect">
            <a:avLst/>
          </a:prstGeom>
        </p:spPr>
      </p:pic>
      <p:sp>
        <p:nvSpPr>
          <p:cNvPr id="18" name="TextBox 18"/>
          <p:cNvSpPr txBox="1"/>
          <p:nvPr/>
        </p:nvSpPr>
        <p:spPr>
          <a:xfrm>
            <a:off x="6217379" y="2141389"/>
            <a:ext cx="2776438" cy="434030"/>
          </a:xfrm>
          <a:prstGeom prst="rect">
            <a:avLst/>
          </a:prstGeom>
        </p:spPr>
        <p:txBody>
          <a:bodyPr lIns="0" tIns="0" rIns="0" bIns="0" rtlCol="0" anchor="t">
            <a:spAutoFit/>
          </a:bodyPr>
          <a:lstStyle/>
          <a:p>
            <a:pPr algn="ctr" defTabSz="487650">
              <a:lnSpc>
                <a:spcPts val="3746"/>
              </a:lnSpc>
            </a:pPr>
            <a:r>
              <a:rPr lang="en-US" sz="2676">
                <a:solidFill>
                  <a:srgbClr val="F6F7F6"/>
                </a:solidFill>
                <a:latin typeface="Sifonn"/>
              </a:rPr>
              <a:t>Languages Used</a:t>
            </a:r>
          </a:p>
        </p:txBody>
      </p:sp>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512718" y="3525081"/>
            <a:ext cx="449522" cy="449522"/>
          </a:xfrm>
          <a:prstGeom prst="rect">
            <a:avLst/>
          </a:prstGeom>
        </p:spPr>
      </p:pic>
    </p:spTree>
    <p:extLst>
      <p:ext uri="{BB962C8B-B14F-4D97-AF65-F5344CB8AC3E}">
        <p14:creationId xmlns:p14="http://schemas.microsoft.com/office/powerpoint/2010/main" val="344335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1328</Words>
  <Application>Microsoft Office PowerPoint</Application>
  <PresentationFormat>Custom</PresentationFormat>
  <Paragraphs>168</Paragraphs>
  <Slides>28</Slides>
  <Notes>2</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28</vt:i4>
      </vt:variant>
    </vt:vector>
  </HeadingPairs>
  <TitlesOfParts>
    <vt:vector size="52" baseType="lpstr">
      <vt:lpstr>Public Sans Thin</vt:lpstr>
      <vt:lpstr>Montserrat Classic Bold</vt:lpstr>
      <vt:lpstr>Antic Bold</vt:lpstr>
      <vt:lpstr>Alice</vt:lpstr>
      <vt:lpstr>Montserrat Classic</vt:lpstr>
      <vt:lpstr>Public Sans Thin Bold</vt:lpstr>
      <vt:lpstr>Open Sans Bold</vt:lpstr>
      <vt:lpstr>Inndam</vt:lpstr>
      <vt:lpstr>Alfa Slab One</vt:lpstr>
      <vt:lpstr>League Gothic Bold</vt:lpstr>
      <vt:lpstr>Barlow Condensed Bold Bold Italics</vt:lpstr>
      <vt:lpstr>Open Sans Light</vt:lpstr>
      <vt:lpstr>Open Sans</vt:lpstr>
      <vt:lpstr>Arial</vt:lpstr>
      <vt:lpstr>Lazord Sans Serif</vt:lpstr>
      <vt:lpstr>Roboto</vt:lpstr>
      <vt:lpstr>Antic</vt:lpstr>
      <vt:lpstr>Calibri</vt:lpstr>
      <vt:lpstr>Horta</vt:lpstr>
      <vt:lpstr>Sifonn</vt:lpstr>
      <vt:lpstr>Rubik Bold</vt:lpstr>
      <vt:lpstr>Marcellus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Pastel Flowchart Diagram Graph Template</dc:title>
  <dc:creator>TANVEER</dc:creator>
  <cp:lastModifiedBy>TANVEER</cp:lastModifiedBy>
  <cp:revision>3</cp:revision>
  <dcterms:created xsi:type="dcterms:W3CDTF">2006-08-16T00:00:00Z</dcterms:created>
  <dcterms:modified xsi:type="dcterms:W3CDTF">2022-10-07T17:19:41Z</dcterms:modified>
  <dc:identifier>DAFH0C-BSB0</dc:identifier>
</cp:coreProperties>
</file>